
<file path=[Content_Types].xml><?xml version="1.0" encoding="utf-8"?>
<Types xmlns="http://schemas.openxmlformats.org/package/2006/content-types">
  <Default Extension="jfif" ContentType="image/jpeg"/>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25.jpg" ContentType="image/jpeg"/>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6" r:id="rId24"/>
    <p:sldId id="278" r:id="rId25"/>
    <p:sldId id="279" r:id="rId26"/>
    <p:sldId id="280" r:id="rId27"/>
    <p:sldId id="281" r:id="rId28"/>
    <p:sldId id="282" r:id="rId29"/>
    <p:sldId id="284" r:id="rId30"/>
    <p:sldId id="285" r:id="rId31"/>
    <p:sldId id="291" r:id="rId32"/>
    <p:sldId id="292" r:id="rId33"/>
    <p:sldId id="286" r:id="rId34"/>
    <p:sldId id="287" r:id="rId35"/>
    <p:sldId id="289" r:id="rId36"/>
    <p:sldId id="290" r:id="rId37"/>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AE86E-E560-44E1-A689-2D1E446B286B}" v="5" dt="2022-11-22T10:50:43.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03" d="100"/>
          <a:sy n="103" d="100"/>
        </p:scale>
        <p:origin x="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Kate O'Regan (HR Business)" userId="c68a251d-9ca6-43c4-885a-c7690a23a336" providerId="ADAL" clId="{3A1AE86E-E560-44E1-A689-2D1E446B286B}"/>
    <pc:docChg chg="custSel modSld">
      <pc:chgData name="Mary Kate O'Regan (HR Business)" userId="c68a251d-9ca6-43c4-885a-c7690a23a336" providerId="ADAL" clId="{3A1AE86E-E560-44E1-A689-2D1E446B286B}" dt="2022-11-22T10:51:13.970" v="5" actId="27636"/>
      <pc:docMkLst>
        <pc:docMk/>
      </pc:docMkLst>
      <pc:sldChg chg="modSp mod">
        <pc:chgData name="Mary Kate O'Regan (HR Business)" userId="c68a251d-9ca6-43c4-885a-c7690a23a336" providerId="ADAL" clId="{3A1AE86E-E560-44E1-A689-2D1E446B286B}" dt="2022-11-22T10:51:13.970" v="5" actId="27636"/>
        <pc:sldMkLst>
          <pc:docMk/>
          <pc:sldMk cId="3153964588" sldId="292"/>
        </pc:sldMkLst>
        <pc:spChg chg="mod">
          <ac:chgData name="Mary Kate O'Regan (HR Business)" userId="c68a251d-9ca6-43c4-885a-c7690a23a336" providerId="ADAL" clId="{3A1AE86E-E560-44E1-A689-2D1E446B286B}" dt="2022-11-22T10:51:13.970" v="5" actId="27636"/>
          <ac:spMkLst>
            <pc:docMk/>
            <pc:sldMk cId="3153964588" sldId="292"/>
            <ac:spMk id="2" creationId="{481618CD-FE2A-3BE4-5E2F-C6FD15EF409E}"/>
          </ac:spMkLst>
        </pc:spChg>
        <pc:graphicFrameChg chg="mod">
          <ac:chgData name="Mary Kate O'Regan (HR Business)" userId="c68a251d-9ca6-43c4-885a-c7690a23a336" providerId="ADAL" clId="{3A1AE86E-E560-44E1-A689-2D1E446B286B}" dt="2022-11-22T10:50:43.308" v="3"/>
          <ac:graphicFrameMkLst>
            <pc:docMk/>
            <pc:sldMk cId="3153964588" sldId="292"/>
            <ac:graphicFrameMk id="5" creationId="{EF1AD123-47F0-B601-F373-4FC46B2E9B62}"/>
          </ac:graphicFrameMkLst>
        </pc:graphicFrameChg>
      </pc:sldChg>
    </pc:docChg>
  </pc:docChgLst>
  <pc:docChgLst>
    <pc:chgData name="Mary Kate O'Regan (HR Business)" userId="c68a251d-9ca6-43c4-885a-c7690a23a336" providerId="ADAL" clId="{F21937E3-4BF0-4104-9875-D3BD63E5EA19}"/>
    <pc:docChg chg="modSld">
      <pc:chgData name="Mary Kate O'Regan (HR Business)" userId="c68a251d-9ca6-43c4-885a-c7690a23a336" providerId="ADAL" clId="{F21937E3-4BF0-4104-9875-D3BD63E5EA19}" dt="2022-11-16T12:34:08.019" v="9" actId="20577"/>
      <pc:docMkLst>
        <pc:docMk/>
      </pc:docMkLst>
      <pc:sldChg chg="addSp modSp mod">
        <pc:chgData name="Mary Kate O'Regan (HR Business)" userId="c68a251d-9ca6-43c4-885a-c7690a23a336" providerId="ADAL" clId="{F21937E3-4BF0-4104-9875-D3BD63E5EA19}" dt="2022-11-14T14:14:10.145" v="6" actId="1076"/>
        <pc:sldMkLst>
          <pc:docMk/>
          <pc:sldMk cId="0" sldId="256"/>
        </pc:sldMkLst>
        <pc:picChg chg="add mod">
          <ac:chgData name="Mary Kate O'Regan (HR Business)" userId="c68a251d-9ca6-43c4-885a-c7690a23a336" providerId="ADAL" clId="{F21937E3-4BF0-4104-9875-D3BD63E5EA19}" dt="2022-11-14T14:14:10.145" v="6" actId="1076"/>
          <ac:picMkLst>
            <pc:docMk/>
            <pc:sldMk cId="0" sldId="256"/>
            <ac:picMk id="3" creationId="{C3625121-0540-C00E-9E38-1D00A7275037}"/>
          </ac:picMkLst>
        </pc:picChg>
      </pc:sldChg>
      <pc:sldChg chg="mod modShow">
        <pc:chgData name="Mary Kate O'Regan (HR Business)" userId="c68a251d-9ca6-43c4-885a-c7690a23a336" providerId="ADAL" clId="{F21937E3-4BF0-4104-9875-D3BD63E5EA19}" dt="2022-11-16T11:29:08.281" v="7" actId="729"/>
        <pc:sldMkLst>
          <pc:docMk/>
          <pc:sldMk cId="0" sldId="276"/>
        </pc:sldMkLst>
      </pc:sldChg>
      <pc:sldChg chg="modSp mod">
        <pc:chgData name="Mary Kate O'Regan (HR Business)" userId="c68a251d-9ca6-43c4-885a-c7690a23a336" providerId="ADAL" clId="{F21937E3-4BF0-4104-9875-D3BD63E5EA19}" dt="2022-11-16T12:34:08.019" v="9" actId="20577"/>
        <pc:sldMkLst>
          <pc:docMk/>
          <pc:sldMk cId="1844997133" sldId="291"/>
        </pc:sldMkLst>
        <pc:graphicFrameChg chg="mod">
          <ac:chgData name="Mary Kate O'Regan (HR Business)" userId="c68a251d-9ca6-43c4-885a-c7690a23a336" providerId="ADAL" clId="{F21937E3-4BF0-4104-9875-D3BD63E5EA19}" dt="2022-11-16T12:34:08.019" v="9" actId="20577"/>
          <ac:graphicFrameMkLst>
            <pc:docMk/>
            <pc:sldMk cId="1844997133" sldId="291"/>
            <ac:graphicFrameMk id="5" creationId="{EF1AD123-47F0-B601-F373-4FC46B2E9B6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7340A-D2D3-4866-864C-8550ECDC6B8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4DFC1C3-43EA-461E-BA63-7D0334E05C5F}">
      <dgm:prSet/>
      <dgm:spPr/>
      <dgm:t>
        <a:bodyPr/>
        <a:lstStyle/>
        <a:p>
          <a:r>
            <a:rPr lang="en-IE" dirty="0"/>
            <a:t>75%  of Research Managers are Female, average age 44 years;</a:t>
          </a:r>
          <a:endParaRPr lang="en-US" dirty="0"/>
        </a:p>
      </dgm:t>
    </dgm:pt>
    <dgm:pt modelId="{0169ED33-6D8E-4575-854E-2CBF6613FF2D}" type="parTrans" cxnId="{AF463EBD-C370-4534-B7C3-1466ED4BC3D5}">
      <dgm:prSet/>
      <dgm:spPr/>
      <dgm:t>
        <a:bodyPr/>
        <a:lstStyle/>
        <a:p>
          <a:endParaRPr lang="en-US"/>
        </a:p>
      </dgm:t>
    </dgm:pt>
    <dgm:pt modelId="{D65F7407-EE59-4C50-8A4D-E1C69E3894F9}" type="sibTrans" cxnId="{AF463EBD-C370-4534-B7C3-1466ED4BC3D5}">
      <dgm:prSet/>
      <dgm:spPr/>
      <dgm:t>
        <a:bodyPr/>
        <a:lstStyle/>
        <a:p>
          <a:endParaRPr lang="en-US"/>
        </a:p>
      </dgm:t>
    </dgm:pt>
    <dgm:pt modelId="{103B23F9-E230-4D02-BA66-3F97685F78CA}">
      <dgm:prSet/>
      <dgm:spPr/>
      <dgm:t>
        <a:bodyPr/>
        <a:lstStyle/>
        <a:p>
          <a:r>
            <a:rPr lang="en-IE" dirty="0"/>
            <a:t>92% have a Masters of PhD level qualification;</a:t>
          </a:r>
          <a:endParaRPr lang="en-US" dirty="0"/>
        </a:p>
      </dgm:t>
    </dgm:pt>
    <dgm:pt modelId="{76D1F0B9-D3CD-4ED4-8C96-E0A172926EBA}" type="parTrans" cxnId="{4AD3F8A8-017B-417A-8F80-BEC80C98AEE7}">
      <dgm:prSet/>
      <dgm:spPr/>
      <dgm:t>
        <a:bodyPr/>
        <a:lstStyle/>
        <a:p>
          <a:endParaRPr lang="en-US"/>
        </a:p>
      </dgm:t>
    </dgm:pt>
    <dgm:pt modelId="{DAF1BF15-EB99-4699-880F-7F2DB22BC763}" type="sibTrans" cxnId="{4AD3F8A8-017B-417A-8F80-BEC80C98AEE7}">
      <dgm:prSet/>
      <dgm:spPr/>
      <dgm:t>
        <a:bodyPr/>
        <a:lstStyle/>
        <a:p>
          <a:endParaRPr lang="en-US"/>
        </a:p>
      </dgm:t>
    </dgm:pt>
    <dgm:pt modelId="{A5743F43-B679-439D-B8E0-01790E8D94E9}">
      <dgm:prSet/>
      <dgm:spPr/>
      <dgm:t>
        <a:bodyPr/>
        <a:lstStyle/>
        <a:p>
          <a:r>
            <a:rPr lang="en-IE" dirty="0"/>
            <a:t>68% indicated that their title (as per contract) did not agree with the job as they deliver it;</a:t>
          </a:r>
          <a:endParaRPr lang="en-US" dirty="0"/>
        </a:p>
      </dgm:t>
    </dgm:pt>
    <dgm:pt modelId="{FDDF00C3-3F0A-4007-974E-1E58608E6865}" type="parTrans" cxnId="{2925634E-79B6-44B9-A642-D21012ACE131}">
      <dgm:prSet/>
      <dgm:spPr/>
      <dgm:t>
        <a:bodyPr/>
        <a:lstStyle/>
        <a:p>
          <a:endParaRPr lang="en-US"/>
        </a:p>
      </dgm:t>
    </dgm:pt>
    <dgm:pt modelId="{55D707A0-584C-4E4C-9112-CAE2ED62A187}" type="sibTrans" cxnId="{2925634E-79B6-44B9-A642-D21012ACE131}">
      <dgm:prSet/>
      <dgm:spPr/>
      <dgm:t>
        <a:bodyPr/>
        <a:lstStyle/>
        <a:p>
          <a:endParaRPr lang="en-US"/>
        </a:p>
      </dgm:t>
    </dgm:pt>
    <dgm:pt modelId="{CE3FA521-29D6-4C64-995E-0A05B3583D1C}">
      <dgm:prSet/>
      <dgm:spPr/>
      <dgm:t>
        <a:bodyPr/>
        <a:lstStyle/>
        <a:p>
          <a:r>
            <a:rPr lang="en-IE" dirty="0"/>
            <a:t>90% feel they understand how their role fits within the organisation;</a:t>
          </a:r>
          <a:endParaRPr lang="en-US" dirty="0"/>
        </a:p>
      </dgm:t>
    </dgm:pt>
    <dgm:pt modelId="{7F967089-E1A7-4CBD-B424-8114AFBABBC1}" type="parTrans" cxnId="{43DCE521-C326-4B3C-BF28-539890BF1C6C}">
      <dgm:prSet/>
      <dgm:spPr/>
      <dgm:t>
        <a:bodyPr/>
        <a:lstStyle/>
        <a:p>
          <a:endParaRPr lang="en-US"/>
        </a:p>
      </dgm:t>
    </dgm:pt>
    <dgm:pt modelId="{EDC2296D-1DB5-4E61-9F01-39386E682174}" type="sibTrans" cxnId="{43DCE521-C326-4B3C-BF28-539890BF1C6C}">
      <dgm:prSet/>
      <dgm:spPr/>
      <dgm:t>
        <a:bodyPr/>
        <a:lstStyle/>
        <a:p>
          <a:endParaRPr lang="en-US"/>
        </a:p>
      </dgm:t>
    </dgm:pt>
    <dgm:pt modelId="{728A091B-867C-41FE-A263-899456A7DE08}">
      <dgm:prSet/>
      <dgm:spPr/>
      <dgm:t>
        <a:bodyPr/>
        <a:lstStyle/>
        <a:p>
          <a:r>
            <a:rPr lang="en-IE" dirty="0"/>
            <a:t>54% of  indicated that the role of the Research Manager was not defined at the national level;</a:t>
          </a:r>
          <a:endParaRPr lang="en-US" dirty="0"/>
        </a:p>
      </dgm:t>
    </dgm:pt>
    <dgm:pt modelId="{35767F7F-A944-484E-B295-39391B5726E4}" type="parTrans" cxnId="{DAACE548-286E-4CA8-A0F7-16286ABEC9FA}">
      <dgm:prSet/>
      <dgm:spPr/>
      <dgm:t>
        <a:bodyPr/>
        <a:lstStyle/>
        <a:p>
          <a:endParaRPr lang="en-US"/>
        </a:p>
      </dgm:t>
    </dgm:pt>
    <dgm:pt modelId="{81D15026-BA57-4E4A-B3A7-4C02AE5ACB3E}" type="sibTrans" cxnId="{DAACE548-286E-4CA8-A0F7-16286ABEC9FA}">
      <dgm:prSet/>
      <dgm:spPr/>
      <dgm:t>
        <a:bodyPr/>
        <a:lstStyle/>
        <a:p>
          <a:endParaRPr lang="en-US"/>
        </a:p>
      </dgm:t>
    </dgm:pt>
    <dgm:pt modelId="{3109E439-3A46-48B7-8D2B-D557051FE35E}">
      <dgm:prSet/>
      <dgm:spPr/>
      <dgm:t>
        <a:bodyPr/>
        <a:lstStyle/>
        <a:p>
          <a:r>
            <a:rPr lang="en-IE" dirty="0"/>
            <a:t>68% of Research Managers in ERA are funded through core institutional funding;</a:t>
          </a:r>
          <a:endParaRPr lang="en-US" dirty="0"/>
        </a:p>
      </dgm:t>
    </dgm:pt>
    <dgm:pt modelId="{AE2B101D-DCCA-46CA-A05E-3261EA8B1F97}" type="parTrans" cxnId="{E30B08EB-9514-44E9-B66D-6983F4E38E6C}">
      <dgm:prSet/>
      <dgm:spPr/>
      <dgm:t>
        <a:bodyPr/>
        <a:lstStyle/>
        <a:p>
          <a:endParaRPr lang="en-US"/>
        </a:p>
      </dgm:t>
    </dgm:pt>
    <dgm:pt modelId="{CEF3B69A-1FA9-4006-BC28-036BD9D383B0}" type="sibTrans" cxnId="{E30B08EB-9514-44E9-B66D-6983F4E38E6C}">
      <dgm:prSet/>
      <dgm:spPr/>
      <dgm:t>
        <a:bodyPr/>
        <a:lstStyle/>
        <a:p>
          <a:endParaRPr lang="en-US"/>
        </a:p>
      </dgm:t>
    </dgm:pt>
    <dgm:pt modelId="{C8BC17F7-2B48-43E3-B282-01C35F40348A}">
      <dgm:prSet/>
      <dgm:spPr/>
      <dgm:t>
        <a:bodyPr/>
        <a:lstStyle/>
        <a:p>
          <a:r>
            <a:rPr lang="en-IE" dirty="0"/>
            <a:t>23% linked to individual grants (9% do not know how their position is supported);</a:t>
          </a:r>
          <a:endParaRPr lang="en-US" dirty="0"/>
        </a:p>
      </dgm:t>
    </dgm:pt>
    <dgm:pt modelId="{2BAF6CD8-1006-4519-8F49-7E7199D42B21}" type="parTrans" cxnId="{03DA00D1-7755-4488-8D57-F7F098E30119}">
      <dgm:prSet/>
      <dgm:spPr/>
      <dgm:t>
        <a:bodyPr/>
        <a:lstStyle/>
        <a:p>
          <a:endParaRPr lang="en-US"/>
        </a:p>
      </dgm:t>
    </dgm:pt>
    <dgm:pt modelId="{80ABD529-335E-43D4-AEAE-3E13D8FCE0BF}" type="sibTrans" cxnId="{03DA00D1-7755-4488-8D57-F7F098E30119}">
      <dgm:prSet/>
      <dgm:spPr/>
      <dgm:t>
        <a:bodyPr/>
        <a:lstStyle/>
        <a:p>
          <a:endParaRPr lang="en-US"/>
        </a:p>
      </dgm:t>
    </dgm:pt>
    <dgm:pt modelId="{F4B9984D-F77A-441F-9E7D-AED706CC64A0}">
      <dgm:prSet/>
      <dgm:spPr/>
      <dgm:t>
        <a:bodyPr/>
        <a:lstStyle/>
        <a:p>
          <a:r>
            <a:rPr lang="en-IE" dirty="0"/>
            <a:t>21% indicated that there are career progression opportunities in their role;</a:t>
          </a:r>
          <a:endParaRPr lang="en-US" dirty="0"/>
        </a:p>
      </dgm:t>
    </dgm:pt>
    <dgm:pt modelId="{671FA9C4-9CDA-4A53-81F2-CC27714B0E80}" type="parTrans" cxnId="{501A14BF-549B-4895-9024-E615C587DC17}">
      <dgm:prSet/>
      <dgm:spPr/>
      <dgm:t>
        <a:bodyPr/>
        <a:lstStyle/>
        <a:p>
          <a:endParaRPr lang="en-US"/>
        </a:p>
      </dgm:t>
    </dgm:pt>
    <dgm:pt modelId="{106021E9-8FF4-4B02-AA58-252E92945D5D}" type="sibTrans" cxnId="{501A14BF-549B-4895-9024-E615C587DC17}">
      <dgm:prSet/>
      <dgm:spPr/>
      <dgm:t>
        <a:bodyPr/>
        <a:lstStyle/>
        <a:p>
          <a:endParaRPr lang="en-US"/>
        </a:p>
      </dgm:t>
    </dgm:pt>
    <dgm:pt modelId="{15AB5802-71AE-44E3-87C3-35D275CB293F}">
      <dgm:prSet/>
      <dgm:spPr/>
      <dgm:t>
        <a:bodyPr/>
        <a:lstStyle/>
        <a:p>
          <a:r>
            <a:rPr lang="en-IE" dirty="0"/>
            <a:t>49% see their long-term role in Research Management, with 40% unsure;</a:t>
          </a:r>
          <a:endParaRPr lang="en-US" dirty="0"/>
        </a:p>
      </dgm:t>
    </dgm:pt>
    <dgm:pt modelId="{E4233448-DD35-4484-9D27-E25D9C86C1B2}" type="parTrans" cxnId="{766640D5-8A0A-465B-A79A-4DD59A1718B0}">
      <dgm:prSet/>
      <dgm:spPr/>
      <dgm:t>
        <a:bodyPr/>
        <a:lstStyle/>
        <a:p>
          <a:endParaRPr lang="en-US"/>
        </a:p>
      </dgm:t>
    </dgm:pt>
    <dgm:pt modelId="{3CC9A224-6DE9-44A6-AC72-5FAEAE5D9594}" type="sibTrans" cxnId="{766640D5-8A0A-465B-A79A-4DD59A1718B0}">
      <dgm:prSet/>
      <dgm:spPr/>
      <dgm:t>
        <a:bodyPr/>
        <a:lstStyle/>
        <a:p>
          <a:endParaRPr lang="en-US"/>
        </a:p>
      </dgm:t>
    </dgm:pt>
    <dgm:pt modelId="{000CA480-F5CD-4D88-9804-8D4C4AE184B7}">
      <dgm:prSet/>
      <dgm:spPr/>
      <dgm:t>
        <a:bodyPr/>
        <a:lstStyle/>
        <a:p>
          <a:r>
            <a:rPr lang="en-IE" dirty="0"/>
            <a:t>54% have access to a professional development plan.</a:t>
          </a:r>
          <a:endParaRPr lang="en-US" dirty="0"/>
        </a:p>
      </dgm:t>
    </dgm:pt>
    <dgm:pt modelId="{4C4BFAED-010B-4637-84A1-99C5FDD08D7B}" type="parTrans" cxnId="{8DFCB6B5-35FD-4864-8022-FFCE9925D932}">
      <dgm:prSet/>
      <dgm:spPr/>
      <dgm:t>
        <a:bodyPr/>
        <a:lstStyle/>
        <a:p>
          <a:endParaRPr lang="en-US"/>
        </a:p>
      </dgm:t>
    </dgm:pt>
    <dgm:pt modelId="{0028A0AA-2BF2-4A69-9B17-35A05875B645}" type="sibTrans" cxnId="{8DFCB6B5-35FD-4864-8022-FFCE9925D932}">
      <dgm:prSet/>
      <dgm:spPr/>
      <dgm:t>
        <a:bodyPr/>
        <a:lstStyle/>
        <a:p>
          <a:endParaRPr lang="en-US"/>
        </a:p>
      </dgm:t>
    </dgm:pt>
    <dgm:pt modelId="{4FDFA991-BB78-4D28-887F-FC5D94372C58}" type="pres">
      <dgm:prSet presAssocID="{A027340A-D2D3-4866-864C-8550ECDC6B85}" presName="diagram" presStyleCnt="0">
        <dgm:presLayoutVars>
          <dgm:dir/>
          <dgm:resizeHandles val="exact"/>
        </dgm:presLayoutVars>
      </dgm:prSet>
      <dgm:spPr/>
    </dgm:pt>
    <dgm:pt modelId="{5C975498-BF9E-4909-9B72-D15362C4E1C5}" type="pres">
      <dgm:prSet presAssocID="{B4DFC1C3-43EA-461E-BA63-7D0334E05C5F}" presName="node" presStyleLbl="node1" presStyleIdx="0" presStyleCnt="10">
        <dgm:presLayoutVars>
          <dgm:bulletEnabled val="1"/>
        </dgm:presLayoutVars>
      </dgm:prSet>
      <dgm:spPr/>
    </dgm:pt>
    <dgm:pt modelId="{3906F67D-9BFB-4496-9598-A6B9DA671F3C}" type="pres">
      <dgm:prSet presAssocID="{D65F7407-EE59-4C50-8A4D-E1C69E3894F9}" presName="sibTrans" presStyleCnt="0"/>
      <dgm:spPr/>
    </dgm:pt>
    <dgm:pt modelId="{CD688C6A-08E5-4B8E-92E1-E214A29C0751}" type="pres">
      <dgm:prSet presAssocID="{103B23F9-E230-4D02-BA66-3F97685F78CA}" presName="node" presStyleLbl="node1" presStyleIdx="1" presStyleCnt="10">
        <dgm:presLayoutVars>
          <dgm:bulletEnabled val="1"/>
        </dgm:presLayoutVars>
      </dgm:prSet>
      <dgm:spPr/>
    </dgm:pt>
    <dgm:pt modelId="{2F7B0129-56E6-4963-BA5B-357685AD2E85}" type="pres">
      <dgm:prSet presAssocID="{DAF1BF15-EB99-4699-880F-7F2DB22BC763}" presName="sibTrans" presStyleCnt="0"/>
      <dgm:spPr/>
    </dgm:pt>
    <dgm:pt modelId="{087A39D2-A6FB-4E64-84E8-F7F0731F56E6}" type="pres">
      <dgm:prSet presAssocID="{A5743F43-B679-439D-B8E0-01790E8D94E9}" presName="node" presStyleLbl="node1" presStyleIdx="2" presStyleCnt="10">
        <dgm:presLayoutVars>
          <dgm:bulletEnabled val="1"/>
        </dgm:presLayoutVars>
      </dgm:prSet>
      <dgm:spPr/>
    </dgm:pt>
    <dgm:pt modelId="{C0746173-E6E0-4850-9C12-4D843449D401}" type="pres">
      <dgm:prSet presAssocID="{55D707A0-584C-4E4C-9112-CAE2ED62A187}" presName="sibTrans" presStyleCnt="0"/>
      <dgm:spPr/>
    </dgm:pt>
    <dgm:pt modelId="{8772F20E-E2A6-4350-933A-D68B47535840}" type="pres">
      <dgm:prSet presAssocID="{CE3FA521-29D6-4C64-995E-0A05B3583D1C}" presName="node" presStyleLbl="node1" presStyleIdx="3" presStyleCnt="10">
        <dgm:presLayoutVars>
          <dgm:bulletEnabled val="1"/>
        </dgm:presLayoutVars>
      </dgm:prSet>
      <dgm:spPr/>
    </dgm:pt>
    <dgm:pt modelId="{8606DF02-9065-4A20-8851-B9BE708F3F79}" type="pres">
      <dgm:prSet presAssocID="{EDC2296D-1DB5-4E61-9F01-39386E682174}" presName="sibTrans" presStyleCnt="0"/>
      <dgm:spPr/>
    </dgm:pt>
    <dgm:pt modelId="{17B23076-7580-46F4-968F-4D0F9797A252}" type="pres">
      <dgm:prSet presAssocID="{728A091B-867C-41FE-A263-899456A7DE08}" presName="node" presStyleLbl="node1" presStyleIdx="4" presStyleCnt="10">
        <dgm:presLayoutVars>
          <dgm:bulletEnabled val="1"/>
        </dgm:presLayoutVars>
      </dgm:prSet>
      <dgm:spPr/>
    </dgm:pt>
    <dgm:pt modelId="{DFEC4855-ACBA-49A8-86F9-89D5060259CE}" type="pres">
      <dgm:prSet presAssocID="{81D15026-BA57-4E4A-B3A7-4C02AE5ACB3E}" presName="sibTrans" presStyleCnt="0"/>
      <dgm:spPr/>
    </dgm:pt>
    <dgm:pt modelId="{76E292A5-382C-49E6-88FA-85C8DB3D8E72}" type="pres">
      <dgm:prSet presAssocID="{3109E439-3A46-48B7-8D2B-D557051FE35E}" presName="node" presStyleLbl="node1" presStyleIdx="5" presStyleCnt="10">
        <dgm:presLayoutVars>
          <dgm:bulletEnabled val="1"/>
        </dgm:presLayoutVars>
      </dgm:prSet>
      <dgm:spPr/>
    </dgm:pt>
    <dgm:pt modelId="{F2322704-04A1-4AB4-B6F3-E643C42C4980}" type="pres">
      <dgm:prSet presAssocID="{CEF3B69A-1FA9-4006-BC28-036BD9D383B0}" presName="sibTrans" presStyleCnt="0"/>
      <dgm:spPr/>
    </dgm:pt>
    <dgm:pt modelId="{4F0C496A-B654-4508-B289-DA4160EEBE93}" type="pres">
      <dgm:prSet presAssocID="{C8BC17F7-2B48-43E3-B282-01C35F40348A}" presName="node" presStyleLbl="node1" presStyleIdx="6" presStyleCnt="10">
        <dgm:presLayoutVars>
          <dgm:bulletEnabled val="1"/>
        </dgm:presLayoutVars>
      </dgm:prSet>
      <dgm:spPr/>
    </dgm:pt>
    <dgm:pt modelId="{545ED207-1C63-413D-9DFD-2F493F3417DC}" type="pres">
      <dgm:prSet presAssocID="{80ABD529-335E-43D4-AEAE-3E13D8FCE0BF}" presName="sibTrans" presStyleCnt="0"/>
      <dgm:spPr/>
    </dgm:pt>
    <dgm:pt modelId="{A1DA0C34-6710-45E5-A831-29A2EFF1131B}" type="pres">
      <dgm:prSet presAssocID="{F4B9984D-F77A-441F-9E7D-AED706CC64A0}" presName="node" presStyleLbl="node1" presStyleIdx="7" presStyleCnt="10">
        <dgm:presLayoutVars>
          <dgm:bulletEnabled val="1"/>
        </dgm:presLayoutVars>
      </dgm:prSet>
      <dgm:spPr/>
    </dgm:pt>
    <dgm:pt modelId="{CAE43488-EEEB-4EFD-9DFB-4145485D832F}" type="pres">
      <dgm:prSet presAssocID="{106021E9-8FF4-4B02-AA58-252E92945D5D}" presName="sibTrans" presStyleCnt="0"/>
      <dgm:spPr/>
    </dgm:pt>
    <dgm:pt modelId="{68D43FDE-6372-4695-A4F5-7A496620A41F}" type="pres">
      <dgm:prSet presAssocID="{15AB5802-71AE-44E3-87C3-35D275CB293F}" presName="node" presStyleLbl="node1" presStyleIdx="8" presStyleCnt="10">
        <dgm:presLayoutVars>
          <dgm:bulletEnabled val="1"/>
        </dgm:presLayoutVars>
      </dgm:prSet>
      <dgm:spPr/>
    </dgm:pt>
    <dgm:pt modelId="{43FAC301-D4AD-44E3-8A42-1A6399E39E64}" type="pres">
      <dgm:prSet presAssocID="{3CC9A224-6DE9-44A6-AC72-5FAEAE5D9594}" presName="sibTrans" presStyleCnt="0"/>
      <dgm:spPr/>
    </dgm:pt>
    <dgm:pt modelId="{BE1393A2-7C08-4166-B2BD-A81A461828A3}" type="pres">
      <dgm:prSet presAssocID="{000CA480-F5CD-4D88-9804-8D4C4AE184B7}" presName="node" presStyleLbl="node1" presStyleIdx="9" presStyleCnt="10">
        <dgm:presLayoutVars>
          <dgm:bulletEnabled val="1"/>
        </dgm:presLayoutVars>
      </dgm:prSet>
      <dgm:spPr/>
    </dgm:pt>
  </dgm:ptLst>
  <dgm:cxnLst>
    <dgm:cxn modelId="{35C96220-BE0D-4E32-BF27-094D359E1099}" type="presOf" srcId="{15AB5802-71AE-44E3-87C3-35D275CB293F}" destId="{68D43FDE-6372-4695-A4F5-7A496620A41F}" srcOrd="0" destOrd="0" presId="urn:microsoft.com/office/officeart/2005/8/layout/default"/>
    <dgm:cxn modelId="{43DCE521-C326-4B3C-BF28-539890BF1C6C}" srcId="{A027340A-D2D3-4866-864C-8550ECDC6B85}" destId="{CE3FA521-29D6-4C64-995E-0A05B3583D1C}" srcOrd="3" destOrd="0" parTransId="{7F967089-E1A7-4CBD-B424-8114AFBABBC1}" sibTransId="{EDC2296D-1DB5-4E61-9F01-39386E682174}"/>
    <dgm:cxn modelId="{124E5433-C098-4D5B-B7F9-C5E9667550CE}" type="presOf" srcId="{000CA480-F5CD-4D88-9804-8D4C4AE184B7}" destId="{BE1393A2-7C08-4166-B2BD-A81A461828A3}" srcOrd="0" destOrd="0" presId="urn:microsoft.com/office/officeart/2005/8/layout/default"/>
    <dgm:cxn modelId="{CB00CB68-12EC-4FA1-AE79-60B0EA027041}" type="presOf" srcId="{3109E439-3A46-48B7-8D2B-D557051FE35E}" destId="{76E292A5-382C-49E6-88FA-85C8DB3D8E72}" srcOrd="0" destOrd="0" presId="urn:microsoft.com/office/officeart/2005/8/layout/default"/>
    <dgm:cxn modelId="{DAACE548-286E-4CA8-A0F7-16286ABEC9FA}" srcId="{A027340A-D2D3-4866-864C-8550ECDC6B85}" destId="{728A091B-867C-41FE-A263-899456A7DE08}" srcOrd="4" destOrd="0" parTransId="{35767F7F-A944-484E-B295-39391B5726E4}" sibTransId="{81D15026-BA57-4E4A-B3A7-4C02AE5ACB3E}"/>
    <dgm:cxn modelId="{2925634E-79B6-44B9-A642-D21012ACE131}" srcId="{A027340A-D2D3-4866-864C-8550ECDC6B85}" destId="{A5743F43-B679-439D-B8E0-01790E8D94E9}" srcOrd="2" destOrd="0" parTransId="{FDDF00C3-3F0A-4007-974E-1E58608E6865}" sibTransId="{55D707A0-584C-4E4C-9112-CAE2ED62A187}"/>
    <dgm:cxn modelId="{CC340F84-F020-4882-B026-6F74B87552F7}" type="presOf" srcId="{728A091B-867C-41FE-A263-899456A7DE08}" destId="{17B23076-7580-46F4-968F-4D0F9797A252}" srcOrd="0" destOrd="0" presId="urn:microsoft.com/office/officeart/2005/8/layout/default"/>
    <dgm:cxn modelId="{11581EA5-4F21-4BC7-9BC8-903A155E294A}" type="presOf" srcId="{B4DFC1C3-43EA-461E-BA63-7D0334E05C5F}" destId="{5C975498-BF9E-4909-9B72-D15362C4E1C5}" srcOrd="0" destOrd="0" presId="urn:microsoft.com/office/officeart/2005/8/layout/default"/>
    <dgm:cxn modelId="{4AD3F8A8-017B-417A-8F80-BEC80C98AEE7}" srcId="{A027340A-D2D3-4866-864C-8550ECDC6B85}" destId="{103B23F9-E230-4D02-BA66-3F97685F78CA}" srcOrd="1" destOrd="0" parTransId="{76D1F0B9-D3CD-4ED4-8C96-E0A172926EBA}" sibTransId="{DAF1BF15-EB99-4699-880F-7F2DB22BC763}"/>
    <dgm:cxn modelId="{20BB4FAE-AA67-45CE-A320-93DED156435C}" type="presOf" srcId="{103B23F9-E230-4D02-BA66-3F97685F78CA}" destId="{CD688C6A-08E5-4B8E-92E1-E214A29C0751}" srcOrd="0" destOrd="0" presId="urn:microsoft.com/office/officeart/2005/8/layout/default"/>
    <dgm:cxn modelId="{8DFCB6B5-35FD-4864-8022-FFCE9925D932}" srcId="{A027340A-D2D3-4866-864C-8550ECDC6B85}" destId="{000CA480-F5CD-4D88-9804-8D4C4AE184B7}" srcOrd="9" destOrd="0" parTransId="{4C4BFAED-010B-4637-84A1-99C5FDD08D7B}" sibTransId="{0028A0AA-2BF2-4A69-9B17-35A05875B645}"/>
    <dgm:cxn modelId="{AF463EBD-C370-4534-B7C3-1466ED4BC3D5}" srcId="{A027340A-D2D3-4866-864C-8550ECDC6B85}" destId="{B4DFC1C3-43EA-461E-BA63-7D0334E05C5F}" srcOrd="0" destOrd="0" parTransId="{0169ED33-6D8E-4575-854E-2CBF6613FF2D}" sibTransId="{D65F7407-EE59-4C50-8A4D-E1C69E3894F9}"/>
    <dgm:cxn modelId="{501A14BF-549B-4895-9024-E615C587DC17}" srcId="{A027340A-D2D3-4866-864C-8550ECDC6B85}" destId="{F4B9984D-F77A-441F-9E7D-AED706CC64A0}" srcOrd="7" destOrd="0" parTransId="{671FA9C4-9CDA-4A53-81F2-CC27714B0E80}" sibTransId="{106021E9-8FF4-4B02-AA58-252E92945D5D}"/>
    <dgm:cxn modelId="{876C4DC4-5E04-447D-B0A3-03F4775D38BD}" type="presOf" srcId="{C8BC17F7-2B48-43E3-B282-01C35F40348A}" destId="{4F0C496A-B654-4508-B289-DA4160EEBE93}" srcOrd="0" destOrd="0" presId="urn:microsoft.com/office/officeart/2005/8/layout/default"/>
    <dgm:cxn modelId="{03DA00D1-7755-4488-8D57-F7F098E30119}" srcId="{A027340A-D2D3-4866-864C-8550ECDC6B85}" destId="{C8BC17F7-2B48-43E3-B282-01C35F40348A}" srcOrd="6" destOrd="0" parTransId="{2BAF6CD8-1006-4519-8F49-7E7199D42B21}" sibTransId="{80ABD529-335E-43D4-AEAE-3E13D8FCE0BF}"/>
    <dgm:cxn modelId="{766640D5-8A0A-465B-A79A-4DD59A1718B0}" srcId="{A027340A-D2D3-4866-864C-8550ECDC6B85}" destId="{15AB5802-71AE-44E3-87C3-35D275CB293F}" srcOrd="8" destOrd="0" parTransId="{E4233448-DD35-4484-9D27-E25D9C86C1B2}" sibTransId="{3CC9A224-6DE9-44A6-AC72-5FAEAE5D9594}"/>
    <dgm:cxn modelId="{B0DB49DA-7FEC-4C8F-A0FB-AF31B36ECFFA}" type="presOf" srcId="{CE3FA521-29D6-4C64-995E-0A05B3583D1C}" destId="{8772F20E-E2A6-4350-933A-D68B47535840}" srcOrd="0" destOrd="0" presId="urn:microsoft.com/office/officeart/2005/8/layout/default"/>
    <dgm:cxn modelId="{188A4ADF-9824-417D-9290-E8594B5AA837}" type="presOf" srcId="{A5743F43-B679-439D-B8E0-01790E8D94E9}" destId="{087A39D2-A6FB-4E64-84E8-F7F0731F56E6}" srcOrd="0" destOrd="0" presId="urn:microsoft.com/office/officeart/2005/8/layout/default"/>
    <dgm:cxn modelId="{B4F610E8-57A3-4F7E-A38D-3666D2A35453}" type="presOf" srcId="{A027340A-D2D3-4866-864C-8550ECDC6B85}" destId="{4FDFA991-BB78-4D28-887F-FC5D94372C58}" srcOrd="0" destOrd="0" presId="urn:microsoft.com/office/officeart/2005/8/layout/default"/>
    <dgm:cxn modelId="{E30B08EB-9514-44E9-B66D-6983F4E38E6C}" srcId="{A027340A-D2D3-4866-864C-8550ECDC6B85}" destId="{3109E439-3A46-48B7-8D2B-D557051FE35E}" srcOrd="5" destOrd="0" parTransId="{AE2B101D-DCCA-46CA-A05E-3261EA8B1F97}" sibTransId="{CEF3B69A-1FA9-4006-BC28-036BD9D383B0}"/>
    <dgm:cxn modelId="{ACB5CFFB-B28F-4007-96E1-8A1AC215B55B}" type="presOf" srcId="{F4B9984D-F77A-441F-9E7D-AED706CC64A0}" destId="{A1DA0C34-6710-45E5-A831-29A2EFF1131B}" srcOrd="0" destOrd="0" presId="urn:microsoft.com/office/officeart/2005/8/layout/default"/>
    <dgm:cxn modelId="{C3CC39D4-1196-4DAE-89A8-A5D09BEDD3A5}" type="presParOf" srcId="{4FDFA991-BB78-4D28-887F-FC5D94372C58}" destId="{5C975498-BF9E-4909-9B72-D15362C4E1C5}" srcOrd="0" destOrd="0" presId="urn:microsoft.com/office/officeart/2005/8/layout/default"/>
    <dgm:cxn modelId="{5BB6FC36-1AF5-44FD-887E-457E8FEC70AE}" type="presParOf" srcId="{4FDFA991-BB78-4D28-887F-FC5D94372C58}" destId="{3906F67D-9BFB-4496-9598-A6B9DA671F3C}" srcOrd="1" destOrd="0" presId="urn:microsoft.com/office/officeart/2005/8/layout/default"/>
    <dgm:cxn modelId="{A3393A40-10E2-41BE-ABAA-5CD935D39819}" type="presParOf" srcId="{4FDFA991-BB78-4D28-887F-FC5D94372C58}" destId="{CD688C6A-08E5-4B8E-92E1-E214A29C0751}" srcOrd="2" destOrd="0" presId="urn:microsoft.com/office/officeart/2005/8/layout/default"/>
    <dgm:cxn modelId="{1F18CDBF-D7EA-4882-8321-30EA8890299E}" type="presParOf" srcId="{4FDFA991-BB78-4D28-887F-FC5D94372C58}" destId="{2F7B0129-56E6-4963-BA5B-357685AD2E85}" srcOrd="3" destOrd="0" presId="urn:microsoft.com/office/officeart/2005/8/layout/default"/>
    <dgm:cxn modelId="{47AA9BA5-B4D0-4B0F-8A5A-992DA43C540F}" type="presParOf" srcId="{4FDFA991-BB78-4D28-887F-FC5D94372C58}" destId="{087A39D2-A6FB-4E64-84E8-F7F0731F56E6}" srcOrd="4" destOrd="0" presId="urn:microsoft.com/office/officeart/2005/8/layout/default"/>
    <dgm:cxn modelId="{D296EFC4-A449-4668-958C-13E53B680229}" type="presParOf" srcId="{4FDFA991-BB78-4D28-887F-FC5D94372C58}" destId="{C0746173-E6E0-4850-9C12-4D843449D401}" srcOrd="5" destOrd="0" presId="urn:microsoft.com/office/officeart/2005/8/layout/default"/>
    <dgm:cxn modelId="{A2FC4B17-7DEC-4A4C-AB72-B785A7599449}" type="presParOf" srcId="{4FDFA991-BB78-4D28-887F-FC5D94372C58}" destId="{8772F20E-E2A6-4350-933A-D68B47535840}" srcOrd="6" destOrd="0" presId="urn:microsoft.com/office/officeart/2005/8/layout/default"/>
    <dgm:cxn modelId="{D9277D82-1D8A-4672-9654-DCD66C914501}" type="presParOf" srcId="{4FDFA991-BB78-4D28-887F-FC5D94372C58}" destId="{8606DF02-9065-4A20-8851-B9BE708F3F79}" srcOrd="7" destOrd="0" presId="urn:microsoft.com/office/officeart/2005/8/layout/default"/>
    <dgm:cxn modelId="{45C2F364-B81E-43F6-97E2-74166E2FFD98}" type="presParOf" srcId="{4FDFA991-BB78-4D28-887F-FC5D94372C58}" destId="{17B23076-7580-46F4-968F-4D0F9797A252}" srcOrd="8" destOrd="0" presId="urn:microsoft.com/office/officeart/2005/8/layout/default"/>
    <dgm:cxn modelId="{0B836152-3907-451F-9DD1-7122EFCB393F}" type="presParOf" srcId="{4FDFA991-BB78-4D28-887F-FC5D94372C58}" destId="{DFEC4855-ACBA-49A8-86F9-89D5060259CE}" srcOrd="9" destOrd="0" presId="urn:microsoft.com/office/officeart/2005/8/layout/default"/>
    <dgm:cxn modelId="{8DFC4091-833E-4CAD-B60E-B49889147060}" type="presParOf" srcId="{4FDFA991-BB78-4D28-887F-FC5D94372C58}" destId="{76E292A5-382C-49E6-88FA-85C8DB3D8E72}" srcOrd="10" destOrd="0" presId="urn:microsoft.com/office/officeart/2005/8/layout/default"/>
    <dgm:cxn modelId="{F8F0ABF4-DD4D-4C08-A4CF-B3940CC1845E}" type="presParOf" srcId="{4FDFA991-BB78-4D28-887F-FC5D94372C58}" destId="{F2322704-04A1-4AB4-B6F3-E643C42C4980}" srcOrd="11" destOrd="0" presId="urn:microsoft.com/office/officeart/2005/8/layout/default"/>
    <dgm:cxn modelId="{A0A9470F-9546-4A12-B943-4FE7D2144294}" type="presParOf" srcId="{4FDFA991-BB78-4D28-887F-FC5D94372C58}" destId="{4F0C496A-B654-4508-B289-DA4160EEBE93}" srcOrd="12" destOrd="0" presId="urn:microsoft.com/office/officeart/2005/8/layout/default"/>
    <dgm:cxn modelId="{8643F279-1EBC-4CFA-BC3D-9D274C474B37}" type="presParOf" srcId="{4FDFA991-BB78-4D28-887F-FC5D94372C58}" destId="{545ED207-1C63-413D-9DFD-2F493F3417DC}" srcOrd="13" destOrd="0" presId="urn:microsoft.com/office/officeart/2005/8/layout/default"/>
    <dgm:cxn modelId="{76BC8AF4-B4CC-4F79-8EB1-3732114C416E}" type="presParOf" srcId="{4FDFA991-BB78-4D28-887F-FC5D94372C58}" destId="{A1DA0C34-6710-45E5-A831-29A2EFF1131B}" srcOrd="14" destOrd="0" presId="urn:microsoft.com/office/officeart/2005/8/layout/default"/>
    <dgm:cxn modelId="{FE0F95D4-6F3D-400C-AD22-36567746A88B}" type="presParOf" srcId="{4FDFA991-BB78-4D28-887F-FC5D94372C58}" destId="{CAE43488-EEEB-4EFD-9DFB-4145485D832F}" srcOrd="15" destOrd="0" presId="urn:microsoft.com/office/officeart/2005/8/layout/default"/>
    <dgm:cxn modelId="{B9E3028D-3753-499A-B0B7-444716B9B3FE}" type="presParOf" srcId="{4FDFA991-BB78-4D28-887F-FC5D94372C58}" destId="{68D43FDE-6372-4695-A4F5-7A496620A41F}" srcOrd="16" destOrd="0" presId="urn:microsoft.com/office/officeart/2005/8/layout/default"/>
    <dgm:cxn modelId="{8E04E341-31E8-447C-AE73-6B5BF5543151}" type="presParOf" srcId="{4FDFA991-BB78-4D28-887F-FC5D94372C58}" destId="{43FAC301-D4AD-44E3-8A42-1A6399E39E64}" srcOrd="17" destOrd="0" presId="urn:microsoft.com/office/officeart/2005/8/layout/default"/>
    <dgm:cxn modelId="{44A36411-4266-427F-971E-4ADBC7014010}" type="presParOf" srcId="{4FDFA991-BB78-4D28-887F-FC5D94372C58}" destId="{BE1393A2-7C08-4166-B2BD-A81A461828A3}"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7340A-D2D3-4866-864C-8550ECDC6B8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4DFC1C3-43EA-461E-BA63-7D0334E05C5F}">
      <dgm:prSet/>
      <dgm:spPr/>
      <dgm:t>
        <a:bodyPr/>
        <a:lstStyle/>
        <a:p>
          <a:r>
            <a:rPr lang="en-IE" dirty="0"/>
            <a:t>75%  of Research Managers are Female, average age 44 years;</a:t>
          </a:r>
          <a:endParaRPr lang="en-US" dirty="0"/>
        </a:p>
      </dgm:t>
    </dgm:pt>
    <dgm:pt modelId="{0169ED33-6D8E-4575-854E-2CBF6613FF2D}" type="parTrans" cxnId="{AF463EBD-C370-4534-B7C3-1466ED4BC3D5}">
      <dgm:prSet/>
      <dgm:spPr/>
      <dgm:t>
        <a:bodyPr/>
        <a:lstStyle/>
        <a:p>
          <a:endParaRPr lang="en-US"/>
        </a:p>
      </dgm:t>
    </dgm:pt>
    <dgm:pt modelId="{D65F7407-EE59-4C50-8A4D-E1C69E3894F9}" type="sibTrans" cxnId="{AF463EBD-C370-4534-B7C3-1466ED4BC3D5}">
      <dgm:prSet/>
      <dgm:spPr/>
      <dgm:t>
        <a:bodyPr/>
        <a:lstStyle/>
        <a:p>
          <a:endParaRPr lang="en-US"/>
        </a:p>
      </dgm:t>
    </dgm:pt>
    <dgm:pt modelId="{103B23F9-E230-4D02-BA66-3F97685F78CA}">
      <dgm:prSet/>
      <dgm:spPr/>
      <dgm:t>
        <a:bodyPr/>
        <a:lstStyle/>
        <a:p>
          <a:r>
            <a:rPr lang="en-IE" dirty="0"/>
            <a:t>92% have a Masters of PhD level qualification;</a:t>
          </a:r>
          <a:endParaRPr lang="en-US" dirty="0"/>
        </a:p>
      </dgm:t>
    </dgm:pt>
    <dgm:pt modelId="{76D1F0B9-D3CD-4ED4-8C96-E0A172926EBA}" type="parTrans" cxnId="{4AD3F8A8-017B-417A-8F80-BEC80C98AEE7}">
      <dgm:prSet/>
      <dgm:spPr/>
      <dgm:t>
        <a:bodyPr/>
        <a:lstStyle/>
        <a:p>
          <a:endParaRPr lang="en-US"/>
        </a:p>
      </dgm:t>
    </dgm:pt>
    <dgm:pt modelId="{DAF1BF15-EB99-4699-880F-7F2DB22BC763}" type="sibTrans" cxnId="{4AD3F8A8-017B-417A-8F80-BEC80C98AEE7}">
      <dgm:prSet/>
      <dgm:spPr/>
      <dgm:t>
        <a:bodyPr/>
        <a:lstStyle/>
        <a:p>
          <a:endParaRPr lang="en-US"/>
        </a:p>
      </dgm:t>
    </dgm:pt>
    <dgm:pt modelId="{A5743F43-B679-439D-B8E0-01790E8D94E9}">
      <dgm:prSet/>
      <dgm:spPr/>
      <dgm:t>
        <a:bodyPr/>
        <a:lstStyle/>
        <a:p>
          <a:r>
            <a:rPr lang="en-IE" dirty="0"/>
            <a:t>68% indicated that their title (as per contract) did not agree with the job as they deliver it;</a:t>
          </a:r>
          <a:endParaRPr lang="en-US" dirty="0"/>
        </a:p>
      </dgm:t>
    </dgm:pt>
    <dgm:pt modelId="{FDDF00C3-3F0A-4007-974E-1E58608E6865}" type="parTrans" cxnId="{2925634E-79B6-44B9-A642-D21012ACE131}">
      <dgm:prSet/>
      <dgm:spPr/>
      <dgm:t>
        <a:bodyPr/>
        <a:lstStyle/>
        <a:p>
          <a:endParaRPr lang="en-US"/>
        </a:p>
      </dgm:t>
    </dgm:pt>
    <dgm:pt modelId="{55D707A0-584C-4E4C-9112-CAE2ED62A187}" type="sibTrans" cxnId="{2925634E-79B6-44B9-A642-D21012ACE131}">
      <dgm:prSet/>
      <dgm:spPr/>
      <dgm:t>
        <a:bodyPr/>
        <a:lstStyle/>
        <a:p>
          <a:endParaRPr lang="en-US"/>
        </a:p>
      </dgm:t>
    </dgm:pt>
    <dgm:pt modelId="{CE3FA521-29D6-4C64-995E-0A05B3583D1C}">
      <dgm:prSet/>
      <dgm:spPr/>
      <dgm:t>
        <a:bodyPr/>
        <a:lstStyle/>
        <a:p>
          <a:r>
            <a:rPr lang="en-IE" dirty="0"/>
            <a:t>90% feel they understand how their role fits within the organisation;</a:t>
          </a:r>
          <a:endParaRPr lang="en-US" dirty="0"/>
        </a:p>
      </dgm:t>
    </dgm:pt>
    <dgm:pt modelId="{7F967089-E1A7-4CBD-B424-8114AFBABBC1}" type="parTrans" cxnId="{43DCE521-C326-4B3C-BF28-539890BF1C6C}">
      <dgm:prSet/>
      <dgm:spPr/>
      <dgm:t>
        <a:bodyPr/>
        <a:lstStyle/>
        <a:p>
          <a:endParaRPr lang="en-US"/>
        </a:p>
      </dgm:t>
    </dgm:pt>
    <dgm:pt modelId="{EDC2296D-1DB5-4E61-9F01-39386E682174}" type="sibTrans" cxnId="{43DCE521-C326-4B3C-BF28-539890BF1C6C}">
      <dgm:prSet/>
      <dgm:spPr/>
      <dgm:t>
        <a:bodyPr/>
        <a:lstStyle/>
        <a:p>
          <a:endParaRPr lang="en-US"/>
        </a:p>
      </dgm:t>
    </dgm:pt>
    <dgm:pt modelId="{728A091B-867C-41FE-A263-899456A7DE08}">
      <dgm:prSet/>
      <dgm:spPr/>
      <dgm:t>
        <a:bodyPr/>
        <a:lstStyle/>
        <a:p>
          <a:r>
            <a:rPr lang="en-IE" dirty="0"/>
            <a:t>54% of  indicated that the role of the Research Manager was not defined at the national level;</a:t>
          </a:r>
          <a:endParaRPr lang="en-US" dirty="0"/>
        </a:p>
      </dgm:t>
    </dgm:pt>
    <dgm:pt modelId="{35767F7F-A944-484E-B295-39391B5726E4}" type="parTrans" cxnId="{DAACE548-286E-4CA8-A0F7-16286ABEC9FA}">
      <dgm:prSet/>
      <dgm:spPr/>
      <dgm:t>
        <a:bodyPr/>
        <a:lstStyle/>
        <a:p>
          <a:endParaRPr lang="en-US"/>
        </a:p>
      </dgm:t>
    </dgm:pt>
    <dgm:pt modelId="{81D15026-BA57-4E4A-B3A7-4C02AE5ACB3E}" type="sibTrans" cxnId="{DAACE548-286E-4CA8-A0F7-16286ABEC9FA}">
      <dgm:prSet/>
      <dgm:spPr/>
      <dgm:t>
        <a:bodyPr/>
        <a:lstStyle/>
        <a:p>
          <a:endParaRPr lang="en-US"/>
        </a:p>
      </dgm:t>
    </dgm:pt>
    <dgm:pt modelId="{F4B9984D-F77A-441F-9E7D-AED706CC64A0}">
      <dgm:prSet/>
      <dgm:spPr/>
      <dgm:t>
        <a:bodyPr/>
        <a:lstStyle/>
        <a:p>
          <a:r>
            <a:rPr lang="en-IE" dirty="0"/>
            <a:t>21% indicated that there are career progression opportunities in their role;</a:t>
          </a:r>
          <a:endParaRPr lang="en-US" dirty="0"/>
        </a:p>
      </dgm:t>
    </dgm:pt>
    <dgm:pt modelId="{671FA9C4-9CDA-4A53-81F2-CC27714B0E80}" type="parTrans" cxnId="{501A14BF-549B-4895-9024-E615C587DC17}">
      <dgm:prSet/>
      <dgm:spPr/>
      <dgm:t>
        <a:bodyPr/>
        <a:lstStyle/>
        <a:p>
          <a:endParaRPr lang="en-US"/>
        </a:p>
      </dgm:t>
    </dgm:pt>
    <dgm:pt modelId="{106021E9-8FF4-4B02-AA58-252E92945D5D}" type="sibTrans" cxnId="{501A14BF-549B-4895-9024-E615C587DC17}">
      <dgm:prSet/>
      <dgm:spPr/>
      <dgm:t>
        <a:bodyPr/>
        <a:lstStyle/>
        <a:p>
          <a:endParaRPr lang="en-US"/>
        </a:p>
      </dgm:t>
    </dgm:pt>
    <dgm:pt modelId="{4FDFA991-BB78-4D28-887F-FC5D94372C58}" type="pres">
      <dgm:prSet presAssocID="{A027340A-D2D3-4866-864C-8550ECDC6B85}" presName="diagram" presStyleCnt="0">
        <dgm:presLayoutVars>
          <dgm:dir/>
          <dgm:resizeHandles val="exact"/>
        </dgm:presLayoutVars>
      </dgm:prSet>
      <dgm:spPr/>
    </dgm:pt>
    <dgm:pt modelId="{5C975498-BF9E-4909-9B72-D15362C4E1C5}" type="pres">
      <dgm:prSet presAssocID="{B4DFC1C3-43EA-461E-BA63-7D0334E05C5F}" presName="node" presStyleLbl="node1" presStyleIdx="0" presStyleCnt="6">
        <dgm:presLayoutVars>
          <dgm:bulletEnabled val="1"/>
        </dgm:presLayoutVars>
      </dgm:prSet>
      <dgm:spPr/>
    </dgm:pt>
    <dgm:pt modelId="{3906F67D-9BFB-4496-9598-A6B9DA671F3C}" type="pres">
      <dgm:prSet presAssocID="{D65F7407-EE59-4C50-8A4D-E1C69E3894F9}" presName="sibTrans" presStyleCnt="0"/>
      <dgm:spPr/>
    </dgm:pt>
    <dgm:pt modelId="{CD688C6A-08E5-4B8E-92E1-E214A29C0751}" type="pres">
      <dgm:prSet presAssocID="{103B23F9-E230-4D02-BA66-3F97685F78CA}" presName="node" presStyleLbl="node1" presStyleIdx="1" presStyleCnt="6">
        <dgm:presLayoutVars>
          <dgm:bulletEnabled val="1"/>
        </dgm:presLayoutVars>
      </dgm:prSet>
      <dgm:spPr/>
    </dgm:pt>
    <dgm:pt modelId="{2F7B0129-56E6-4963-BA5B-357685AD2E85}" type="pres">
      <dgm:prSet presAssocID="{DAF1BF15-EB99-4699-880F-7F2DB22BC763}" presName="sibTrans" presStyleCnt="0"/>
      <dgm:spPr/>
    </dgm:pt>
    <dgm:pt modelId="{087A39D2-A6FB-4E64-84E8-F7F0731F56E6}" type="pres">
      <dgm:prSet presAssocID="{A5743F43-B679-439D-B8E0-01790E8D94E9}" presName="node" presStyleLbl="node1" presStyleIdx="2" presStyleCnt="6">
        <dgm:presLayoutVars>
          <dgm:bulletEnabled val="1"/>
        </dgm:presLayoutVars>
      </dgm:prSet>
      <dgm:spPr/>
    </dgm:pt>
    <dgm:pt modelId="{C0746173-E6E0-4850-9C12-4D843449D401}" type="pres">
      <dgm:prSet presAssocID="{55D707A0-584C-4E4C-9112-CAE2ED62A187}" presName="sibTrans" presStyleCnt="0"/>
      <dgm:spPr/>
    </dgm:pt>
    <dgm:pt modelId="{8772F20E-E2A6-4350-933A-D68B47535840}" type="pres">
      <dgm:prSet presAssocID="{CE3FA521-29D6-4C64-995E-0A05B3583D1C}" presName="node" presStyleLbl="node1" presStyleIdx="3" presStyleCnt="6">
        <dgm:presLayoutVars>
          <dgm:bulletEnabled val="1"/>
        </dgm:presLayoutVars>
      </dgm:prSet>
      <dgm:spPr/>
    </dgm:pt>
    <dgm:pt modelId="{8606DF02-9065-4A20-8851-B9BE708F3F79}" type="pres">
      <dgm:prSet presAssocID="{EDC2296D-1DB5-4E61-9F01-39386E682174}" presName="sibTrans" presStyleCnt="0"/>
      <dgm:spPr/>
    </dgm:pt>
    <dgm:pt modelId="{17B23076-7580-46F4-968F-4D0F9797A252}" type="pres">
      <dgm:prSet presAssocID="{728A091B-867C-41FE-A263-899456A7DE08}" presName="node" presStyleLbl="node1" presStyleIdx="4" presStyleCnt="6">
        <dgm:presLayoutVars>
          <dgm:bulletEnabled val="1"/>
        </dgm:presLayoutVars>
      </dgm:prSet>
      <dgm:spPr/>
    </dgm:pt>
    <dgm:pt modelId="{DFEC4855-ACBA-49A8-86F9-89D5060259CE}" type="pres">
      <dgm:prSet presAssocID="{81D15026-BA57-4E4A-B3A7-4C02AE5ACB3E}" presName="sibTrans" presStyleCnt="0"/>
      <dgm:spPr/>
    </dgm:pt>
    <dgm:pt modelId="{A1DA0C34-6710-45E5-A831-29A2EFF1131B}" type="pres">
      <dgm:prSet presAssocID="{F4B9984D-F77A-441F-9E7D-AED706CC64A0}" presName="node" presStyleLbl="node1" presStyleIdx="5" presStyleCnt="6">
        <dgm:presLayoutVars>
          <dgm:bulletEnabled val="1"/>
        </dgm:presLayoutVars>
      </dgm:prSet>
      <dgm:spPr/>
    </dgm:pt>
  </dgm:ptLst>
  <dgm:cxnLst>
    <dgm:cxn modelId="{43DCE521-C326-4B3C-BF28-539890BF1C6C}" srcId="{A027340A-D2D3-4866-864C-8550ECDC6B85}" destId="{CE3FA521-29D6-4C64-995E-0A05B3583D1C}" srcOrd="3" destOrd="0" parTransId="{7F967089-E1A7-4CBD-B424-8114AFBABBC1}" sibTransId="{EDC2296D-1DB5-4E61-9F01-39386E682174}"/>
    <dgm:cxn modelId="{DAACE548-286E-4CA8-A0F7-16286ABEC9FA}" srcId="{A027340A-D2D3-4866-864C-8550ECDC6B85}" destId="{728A091B-867C-41FE-A263-899456A7DE08}" srcOrd="4" destOrd="0" parTransId="{35767F7F-A944-484E-B295-39391B5726E4}" sibTransId="{81D15026-BA57-4E4A-B3A7-4C02AE5ACB3E}"/>
    <dgm:cxn modelId="{2925634E-79B6-44B9-A642-D21012ACE131}" srcId="{A027340A-D2D3-4866-864C-8550ECDC6B85}" destId="{A5743F43-B679-439D-B8E0-01790E8D94E9}" srcOrd="2" destOrd="0" parTransId="{FDDF00C3-3F0A-4007-974E-1E58608E6865}" sibTransId="{55D707A0-584C-4E4C-9112-CAE2ED62A187}"/>
    <dgm:cxn modelId="{CC340F84-F020-4882-B026-6F74B87552F7}" type="presOf" srcId="{728A091B-867C-41FE-A263-899456A7DE08}" destId="{17B23076-7580-46F4-968F-4D0F9797A252}" srcOrd="0" destOrd="0" presId="urn:microsoft.com/office/officeart/2005/8/layout/default"/>
    <dgm:cxn modelId="{11581EA5-4F21-4BC7-9BC8-903A155E294A}" type="presOf" srcId="{B4DFC1C3-43EA-461E-BA63-7D0334E05C5F}" destId="{5C975498-BF9E-4909-9B72-D15362C4E1C5}" srcOrd="0" destOrd="0" presId="urn:microsoft.com/office/officeart/2005/8/layout/default"/>
    <dgm:cxn modelId="{4AD3F8A8-017B-417A-8F80-BEC80C98AEE7}" srcId="{A027340A-D2D3-4866-864C-8550ECDC6B85}" destId="{103B23F9-E230-4D02-BA66-3F97685F78CA}" srcOrd="1" destOrd="0" parTransId="{76D1F0B9-D3CD-4ED4-8C96-E0A172926EBA}" sibTransId="{DAF1BF15-EB99-4699-880F-7F2DB22BC763}"/>
    <dgm:cxn modelId="{20BB4FAE-AA67-45CE-A320-93DED156435C}" type="presOf" srcId="{103B23F9-E230-4D02-BA66-3F97685F78CA}" destId="{CD688C6A-08E5-4B8E-92E1-E214A29C0751}" srcOrd="0" destOrd="0" presId="urn:microsoft.com/office/officeart/2005/8/layout/default"/>
    <dgm:cxn modelId="{AF463EBD-C370-4534-B7C3-1466ED4BC3D5}" srcId="{A027340A-D2D3-4866-864C-8550ECDC6B85}" destId="{B4DFC1C3-43EA-461E-BA63-7D0334E05C5F}" srcOrd="0" destOrd="0" parTransId="{0169ED33-6D8E-4575-854E-2CBF6613FF2D}" sibTransId="{D65F7407-EE59-4C50-8A4D-E1C69E3894F9}"/>
    <dgm:cxn modelId="{501A14BF-549B-4895-9024-E615C587DC17}" srcId="{A027340A-D2D3-4866-864C-8550ECDC6B85}" destId="{F4B9984D-F77A-441F-9E7D-AED706CC64A0}" srcOrd="5" destOrd="0" parTransId="{671FA9C4-9CDA-4A53-81F2-CC27714B0E80}" sibTransId="{106021E9-8FF4-4B02-AA58-252E92945D5D}"/>
    <dgm:cxn modelId="{B0DB49DA-7FEC-4C8F-A0FB-AF31B36ECFFA}" type="presOf" srcId="{CE3FA521-29D6-4C64-995E-0A05B3583D1C}" destId="{8772F20E-E2A6-4350-933A-D68B47535840}" srcOrd="0" destOrd="0" presId="urn:microsoft.com/office/officeart/2005/8/layout/default"/>
    <dgm:cxn modelId="{188A4ADF-9824-417D-9290-E8594B5AA837}" type="presOf" srcId="{A5743F43-B679-439D-B8E0-01790E8D94E9}" destId="{087A39D2-A6FB-4E64-84E8-F7F0731F56E6}" srcOrd="0" destOrd="0" presId="urn:microsoft.com/office/officeart/2005/8/layout/default"/>
    <dgm:cxn modelId="{B4F610E8-57A3-4F7E-A38D-3666D2A35453}" type="presOf" srcId="{A027340A-D2D3-4866-864C-8550ECDC6B85}" destId="{4FDFA991-BB78-4D28-887F-FC5D94372C58}" srcOrd="0" destOrd="0" presId="urn:microsoft.com/office/officeart/2005/8/layout/default"/>
    <dgm:cxn modelId="{ACB5CFFB-B28F-4007-96E1-8A1AC215B55B}" type="presOf" srcId="{F4B9984D-F77A-441F-9E7D-AED706CC64A0}" destId="{A1DA0C34-6710-45E5-A831-29A2EFF1131B}" srcOrd="0" destOrd="0" presId="urn:microsoft.com/office/officeart/2005/8/layout/default"/>
    <dgm:cxn modelId="{C3CC39D4-1196-4DAE-89A8-A5D09BEDD3A5}" type="presParOf" srcId="{4FDFA991-BB78-4D28-887F-FC5D94372C58}" destId="{5C975498-BF9E-4909-9B72-D15362C4E1C5}" srcOrd="0" destOrd="0" presId="urn:microsoft.com/office/officeart/2005/8/layout/default"/>
    <dgm:cxn modelId="{5BB6FC36-1AF5-44FD-887E-457E8FEC70AE}" type="presParOf" srcId="{4FDFA991-BB78-4D28-887F-FC5D94372C58}" destId="{3906F67D-9BFB-4496-9598-A6B9DA671F3C}" srcOrd="1" destOrd="0" presId="urn:microsoft.com/office/officeart/2005/8/layout/default"/>
    <dgm:cxn modelId="{A3393A40-10E2-41BE-ABAA-5CD935D39819}" type="presParOf" srcId="{4FDFA991-BB78-4D28-887F-FC5D94372C58}" destId="{CD688C6A-08E5-4B8E-92E1-E214A29C0751}" srcOrd="2" destOrd="0" presId="urn:microsoft.com/office/officeart/2005/8/layout/default"/>
    <dgm:cxn modelId="{1F18CDBF-D7EA-4882-8321-30EA8890299E}" type="presParOf" srcId="{4FDFA991-BB78-4D28-887F-FC5D94372C58}" destId="{2F7B0129-56E6-4963-BA5B-357685AD2E85}" srcOrd="3" destOrd="0" presId="urn:microsoft.com/office/officeart/2005/8/layout/default"/>
    <dgm:cxn modelId="{47AA9BA5-B4D0-4B0F-8A5A-992DA43C540F}" type="presParOf" srcId="{4FDFA991-BB78-4D28-887F-FC5D94372C58}" destId="{087A39D2-A6FB-4E64-84E8-F7F0731F56E6}" srcOrd="4" destOrd="0" presId="urn:microsoft.com/office/officeart/2005/8/layout/default"/>
    <dgm:cxn modelId="{D296EFC4-A449-4668-958C-13E53B680229}" type="presParOf" srcId="{4FDFA991-BB78-4D28-887F-FC5D94372C58}" destId="{C0746173-E6E0-4850-9C12-4D843449D401}" srcOrd="5" destOrd="0" presId="urn:microsoft.com/office/officeart/2005/8/layout/default"/>
    <dgm:cxn modelId="{A2FC4B17-7DEC-4A4C-AB72-B785A7599449}" type="presParOf" srcId="{4FDFA991-BB78-4D28-887F-FC5D94372C58}" destId="{8772F20E-E2A6-4350-933A-D68B47535840}" srcOrd="6" destOrd="0" presId="urn:microsoft.com/office/officeart/2005/8/layout/default"/>
    <dgm:cxn modelId="{D9277D82-1D8A-4672-9654-DCD66C914501}" type="presParOf" srcId="{4FDFA991-BB78-4D28-887F-FC5D94372C58}" destId="{8606DF02-9065-4A20-8851-B9BE708F3F79}" srcOrd="7" destOrd="0" presId="urn:microsoft.com/office/officeart/2005/8/layout/default"/>
    <dgm:cxn modelId="{45C2F364-B81E-43F6-97E2-74166E2FFD98}" type="presParOf" srcId="{4FDFA991-BB78-4D28-887F-FC5D94372C58}" destId="{17B23076-7580-46F4-968F-4D0F9797A252}" srcOrd="8" destOrd="0" presId="urn:microsoft.com/office/officeart/2005/8/layout/default"/>
    <dgm:cxn modelId="{0B836152-3907-451F-9DD1-7122EFCB393F}" type="presParOf" srcId="{4FDFA991-BB78-4D28-887F-FC5D94372C58}" destId="{DFEC4855-ACBA-49A8-86F9-89D5060259CE}" srcOrd="9" destOrd="0" presId="urn:microsoft.com/office/officeart/2005/8/layout/default"/>
    <dgm:cxn modelId="{76BC8AF4-B4CC-4F79-8EB1-3732114C416E}" type="presParOf" srcId="{4FDFA991-BB78-4D28-887F-FC5D94372C58}" destId="{A1DA0C34-6710-45E5-A831-29A2EFF1131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75498-BF9E-4909-9B72-D15362C4E1C5}">
      <dsp:nvSpPr>
        <dsp:cNvPr id="0" name=""/>
        <dsp:cNvSpPr/>
      </dsp:nvSpPr>
      <dsp:spPr>
        <a:xfrm>
          <a:off x="2442" y="81053"/>
          <a:ext cx="1937752" cy="11626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75%  of Research Managers are Female, average age 44 years;</a:t>
          </a:r>
          <a:endParaRPr lang="en-US" sz="1500" kern="1200" dirty="0"/>
        </a:p>
      </dsp:txBody>
      <dsp:txXfrm>
        <a:off x="2442" y="81053"/>
        <a:ext cx="1937752" cy="1162651"/>
      </dsp:txXfrm>
    </dsp:sp>
    <dsp:sp modelId="{CD688C6A-08E5-4B8E-92E1-E214A29C0751}">
      <dsp:nvSpPr>
        <dsp:cNvPr id="0" name=""/>
        <dsp:cNvSpPr/>
      </dsp:nvSpPr>
      <dsp:spPr>
        <a:xfrm>
          <a:off x="2133970" y="81053"/>
          <a:ext cx="1937752" cy="1162651"/>
        </a:xfrm>
        <a:prstGeom prst="rect">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92% have a Masters of PhD level qualification;</a:t>
          </a:r>
          <a:endParaRPr lang="en-US" sz="1500" kern="1200" dirty="0"/>
        </a:p>
      </dsp:txBody>
      <dsp:txXfrm>
        <a:off x="2133970" y="81053"/>
        <a:ext cx="1937752" cy="1162651"/>
      </dsp:txXfrm>
    </dsp:sp>
    <dsp:sp modelId="{087A39D2-A6FB-4E64-84E8-F7F0731F56E6}">
      <dsp:nvSpPr>
        <dsp:cNvPr id="0" name=""/>
        <dsp:cNvSpPr/>
      </dsp:nvSpPr>
      <dsp:spPr>
        <a:xfrm>
          <a:off x="4265497" y="81053"/>
          <a:ext cx="1937752" cy="1162651"/>
        </a:xfrm>
        <a:prstGeom prst="rect">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68% indicated that their title (as per contract) did not agree with the job as they deliver it;</a:t>
          </a:r>
          <a:endParaRPr lang="en-US" sz="1500" kern="1200" dirty="0"/>
        </a:p>
      </dsp:txBody>
      <dsp:txXfrm>
        <a:off x="4265497" y="81053"/>
        <a:ext cx="1937752" cy="1162651"/>
      </dsp:txXfrm>
    </dsp:sp>
    <dsp:sp modelId="{8772F20E-E2A6-4350-933A-D68B47535840}">
      <dsp:nvSpPr>
        <dsp:cNvPr id="0" name=""/>
        <dsp:cNvSpPr/>
      </dsp:nvSpPr>
      <dsp:spPr>
        <a:xfrm>
          <a:off x="6397025" y="81053"/>
          <a:ext cx="1937752" cy="116265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90% feel they understand how their role fits within the organisation;</a:t>
          </a:r>
          <a:endParaRPr lang="en-US" sz="1500" kern="1200" dirty="0"/>
        </a:p>
      </dsp:txBody>
      <dsp:txXfrm>
        <a:off x="6397025" y="81053"/>
        <a:ext cx="1937752" cy="1162651"/>
      </dsp:txXfrm>
    </dsp:sp>
    <dsp:sp modelId="{17B23076-7580-46F4-968F-4D0F9797A252}">
      <dsp:nvSpPr>
        <dsp:cNvPr id="0" name=""/>
        <dsp:cNvSpPr/>
      </dsp:nvSpPr>
      <dsp:spPr>
        <a:xfrm>
          <a:off x="2442" y="1437479"/>
          <a:ext cx="1937752" cy="1162651"/>
        </a:xfrm>
        <a:prstGeom prst="rect">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54% of  indicated that the role of the Research Manager was not defined at the national level;</a:t>
          </a:r>
          <a:endParaRPr lang="en-US" sz="1500" kern="1200" dirty="0"/>
        </a:p>
      </dsp:txBody>
      <dsp:txXfrm>
        <a:off x="2442" y="1437479"/>
        <a:ext cx="1937752" cy="1162651"/>
      </dsp:txXfrm>
    </dsp:sp>
    <dsp:sp modelId="{76E292A5-382C-49E6-88FA-85C8DB3D8E72}">
      <dsp:nvSpPr>
        <dsp:cNvPr id="0" name=""/>
        <dsp:cNvSpPr/>
      </dsp:nvSpPr>
      <dsp:spPr>
        <a:xfrm>
          <a:off x="2133970" y="1437479"/>
          <a:ext cx="1937752" cy="1162651"/>
        </a:xfrm>
        <a:prstGeom prst="rect">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68% of Research Managers in ERA are funded through core institutional funding;</a:t>
          </a:r>
          <a:endParaRPr lang="en-US" sz="1500" kern="1200" dirty="0"/>
        </a:p>
      </dsp:txBody>
      <dsp:txXfrm>
        <a:off x="2133970" y="1437479"/>
        <a:ext cx="1937752" cy="1162651"/>
      </dsp:txXfrm>
    </dsp:sp>
    <dsp:sp modelId="{4F0C496A-B654-4508-B289-DA4160EEBE93}">
      <dsp:nvSpPr>
        <dsp:cNvPr id="0" name=""/>
        <dsp:cNvSpPr/>
      </dsp:nvSpPr>
      <dsp:spPr>
        <a:xfrm>
          <a:off x="4265497" y="1437479"/>
          <a:ext cx="1937752" cy="116265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23% linked to individual grants (9% do not know how their position is supported);</a:t>
          </a:r>
          <a:endParaRPr lang="en-US" sz="1500" kern="1200" dirty="0"/>
        </a:p>
      </dsp:txBody>
      <dsp:txXfrm>
        <a:off x="4265497" y="1437479"/>
        <a:ext cx="1937752" cy="1162651"/>
      </dsp:txXfrm>
    </dsp:sp>
    <dsp:sp modelId="{A1DA0C34-6710-45E5-A831-29A2EFF1131B}">
      <dsp:nvSpPr>
        <dsp:cNvPr id="0" name=""/>
        <dsp:cNvSpPr/>
      </dsp:nvSpPr>
      <dsp:spPr>
        <a:xfrm>
          <a:off x="6397025" y="1437479"/>
          <a:ext cx="1937752" cy="1162651"/>
        </a:xfrm>
        <a:prstGeom prst="rect">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21% indicated that there are career progression opportunities in their role;</a:t>
          </a:r>
          <a:endParaRPr lang="en-US" sz="1500" kern="1200" dirty="0"/>
        </a:p>
      </dsp:txBody>
      <dsp:txXfrm>
        <a:off x="6397025" y="1437479"/>
        <a:ext cx="1937752" cy="1162651"/>
      </dsp:txXfrm>
    </dsp:sp>
    <dsp:sp modelId="{68D43FDE-6372-4695-A4F5-7A496620A41F}">
      <dsp:nvSpPr>
        <dsp:cNvPr id="0" name=""/>
        <dsp:cNvSpPr/>
      </dsp:nvSpPr>
      <dsp:spPr>
        <a:xfrm>
          <a:off x="2133970" y="2793906"/>
          <a:ext cx="1937752" cy="1162651"/>
        </a:xfrm>
        <a:prstGeom prst="rect">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49% see their long-term role in Research Management, with 40% unsure;</a:t>
          </a:r>
          <a:endParaRPr lang="en-US" sz="1500" kern="1200" dirty="0"/>
        </a:p>
      </dsp:txBody>
      <dsp:txXfrm>
        <a:off x="2133970" y="2793906"/>
        <a:ext cx="1937752" cy="1162651"/>
      </dsp:txXfrm>
    </dsp:sp>
    <dsp:sp modelId="{BE1393A2-7C08-4166-B2BD-A81A461828A3}">
      <dsp:nvSpPr>
        <dsp:cNvPr id="0" name=""/>
        <dsp:cNvSpPr/>
      </dsp:nvSpPr>
      <dsp:spPr>
        <a:xfrm>
          <a:off x="4265497" y="2793906"/>
          <a:ext cx="1937752" cy="116265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54% have access to a professional development plan.</a:t>
          </a:r>
          <a:endParaRPr lang="en-US" sz="1500" kern="1200" dirty="0"/>
        </a:p>
      </dsp:txBody>
      <dsp:txXfrm>
        <a:off x="4265497" y="2793906"/>
        <a:ext cx="1937752" cy="1162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75498-BF9E-4909-9B72-D15362C4E1C5}">
      <dsp:nvSpPr>
        <dsp:cNvPr id="0" name=""/>
        <dsp:cNvSpPr/>
      </dsp:nvSpPr>
      <dsp:spPr>
        <a:xfrm>
          <a:off x="0" y="325307"/>
          <a:ext cx="2605381" cy="15632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75%  of Research Managers are Female, average age 44 years;</a:t>
          </a:r>
          <a:endParaRPr lang="en-US" sz="2000" kern="1200" dirty="0"/>
        </a:p>
      </dsp:txBody>
      <dsp:txXfrm>
        <a:off x="0" y="325307"/>
        <a:ext cx="2605381" cy="1563228"/>
      </dsp:txXfrm>
    </dsp:sp>
    <dsp:sp modelId="{CD688C6A-08E5-4B8E-92E1-E214A29C0751}">
      <dsp:nvSpPr>
        <dsp:cNvPr id="0" name=""/>
        <dsp:cNvSpPr/>
      </dsp:nvSpPr>
      <dsp:spPr>
        <a:xfrm>
          <a:off x="2865919" y="325307"/>
          <a:ext cx="2605381" cy="1563228"/>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92% have a Masters of PhD level qualification;</a:t>
          </a:r>
          <a:endParaRPr lang="en-US" sz="2000" kern="1200" dirty="0"/>
        </a:p>
      </dsp:txBody>
      <dsp:txXfrm>
        <a:off x="2865919" y="325307"/>
        <a:ext cx="2605381" cy="1563228"/>
      </dsp:txXfrm>
    </dsp:sp>
    <dsp:sp modelId="{087A39D2-A6FB-4E64-84E8-F7F0731F56E6}">
      <dsp:nvSpPr>
        <dsp:cNvPr id="0" name=""/>
        <dsp:cNvSpPr/>
      </dsp:nvSpPr>
      <dsp:spPr>
        <a:xfrm>
          <a:off x="5731838" y="325307"/>
          <a:ext cx="2605381" cy="1563228"/>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68% indicated that their title (as per contract) did not agree with the job as they deliver it;</a:t>
          </a:r>
          <a:endParaRPr lang="en-US" sz="2000" kern="1200" dirty="0"/>
        </a:p>
      </dsp:txBody>
      <dsp:txXfrm>
        <a:off x="5731838" y="325307"/>
        <a:ext cx="2605381" cy="1563228"/>
      </dsp:txXfrm>
    </dsp:sp>
    <dsp:sp modelId="{8772F20E-E2A6-4350-933A-D68B47535840}">
      <dsp:nvSpPr>
        <dsp:cNvPr id="0" name=""/>
        <dsp:cNvSpPr/>
      </dsp:nvSpPr>
      <dsp:spPr>
        <a:xfrm>
          <a:off x="0" y="2149074"/>
          <a:ext cx="2605381" cy="1563228"/>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90% feel they understand how their role fits within the organisation;</a:t>
          </a:r>
          <a:endParaRPr lang="en-US" sz="2000" kern="1200" dirty="0"/>
        </a:p>
      </dsp:txBody>
      <dsp:txXfrm>
        <a:off x="0" y="2149074"/>
        <a:ext cx="2605381" cy="1563228"/>
      </dsp:txXfrm>
    </dsp:sp>
    <dsp:sp modelId="{17B23076-7580-46F4-968F-4D0F9797A252}">
      <dsp:nvSpPr>
        <dsp:cNvPr id="0" name=""/>
        <dsp:cNvSpPr/>
      </dsp:nvSpPr>
      <dsp:spPr>
        <a:xfrm>
          <a:off x="2865919" y="2149074"/>
          <a:ext cx="2605381" cy="1563228"/>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54% of  indicated that the role of the Research Manager was not defined at the national level;</a:t>
          </a:r>
          <a:endParaRPr lang="en-US" sz="2000" kern="1200" dirty="0"/>
        </a:p>
      </dsp:txBody>
      <dsp:txXfrm>
        <a:off x="2865919" y="2149074"/>
        <a:ext cx="2605381" cy="1563228"/>
      </dsp:txXfrm>
    </dsp:sp>
    <dsp:sp modelId="{A1DA0C34-6710-45E5-A831-29A2EFF1131B}">
      <dsp:nvSpPr>
        <dsp:cNvPr id="0" name=""/>
        <dsp:cNvSpPr/>
      </dsp:nvSpPr>
      <dsp:spPr>
        <a:xfrm>
          <a:off x="5731838" y="2149074"/>
          <a:ext cx="2605381" cy="156322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21% indicated that there are career progression opportunities in their role;</a:t>
          </a:r>
          <a:endParaRPr lang="en-US" sz="2000" kern="1200" dirty="0"/>
        </a:p>
      </dsp:txBody>
      <dsp:txXfrm>
        <a:off x="5731838" y="2149074"/>
        <a:ext cx="2605381" cy="15632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47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07B2-F9A7-4B9F-942E-ED6DB8C82BA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D46FCF2-03D0-4652-8B2F-2CB9B673A1D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081B4529-7887-4133-B8AB-C98AD092FA1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94FF35-B4EF-4A4E-8DD8-B97AA2538BB2}"/>
              </a:ext>
            </a:extLst>
          </p:cNvPr>
          <p:cNvSpPr>
            <a:spLocks noGrp="1"/>
          </p:cNvSpPr>
          <p:nvPr>
            <p:ph type="dt" sz="half" idx="10"/>
          </p:nvPr>
        </p:nvSpPr>
        <p:spPr/>
        <p:txBody>
          <a:bodyPr/>
          <a:lstStyle/>
          <a:p>
            <a:fld id="{D5332EB1-F245-43A3-A041-B4EA08BAE9F0}" type="datetimeFigureOut">
              <a:rPr lang="en-IE" smtClean="0"/>
              <a:t>24/05/2023</a:t>
            </a:fld>
            <a:endParaRPr lang="en-IE"/>
          </a:p>
        </p:txBody>
      </p:sp>
      <p:sp>
        <p:nvSpPr>
          <p:cNvPr id="6" name="Footer Placeholder 5">
            <a:extLst>
              <a:ext uri="{FF2B5EF4-FFF2-40B4-BE49-F238E27FC236}">
                <a16:creationId xmlns:a16="http://schemas.microsoft.com/office/drawing/2014/main" id="{CC6E73BA-9002-401C-9940-0E2D8369011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F287CB2-917A-4D7F-B912-F35F3C03EC52}"/>
              </a:ext>
            </a:extLst>
          </p:cNvPr>
          <p:cNvSpPr>
            <a:spLocks noGrp="1"/>
          </p:cNvSpPr>
          <p:nvPr>
            <p:ph type="sldNum" sz="quarter" idx="12"/>
          </p:nvPr>
        </p:nvSpPr>
        <p:spPr/>
        <p:txBody>
          <a:bodyPr/>
          <a:lstStyle/>
          <a:p>
            <a:fld id="{1A9401F3-E6E6-46B0-8804-06FEA80360FE}" type="slidenum">
              <a:rPr lang="en-IE" smtClean="0"/>
              <a:t>‹N›</a:t>
            </a:fld>
            <a:endParaRPr lang="en-IE"/>
          </a:p>
        </p:txBody>
      </p:sp>
    </p:spTree>
    <p:extLst>
      <p:ext uri="{BB962C8B-B14F-4D97-AF65-F5344CB8AC3E}">
        <p14:creationId xmlns:p14="http://schemas.microsoft.com/office/powerpoint/2010/main" val="181157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6E2D7-AD12-4D22-9B59-52DDEBB2774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4820243-E4A6-4448-8018-098ECDD89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1332DB1-1F29-41F5-A611-68B88C36126C}"/>
              </a:ext>
            </a:extLst>
          </p:cNvPr>
          <p:cNvSpPr>
            <a:spLocks noGrp="1"/>
          </p:cNvSpPr>
          <p:nvPr>
            <p:ph type="dt" sz="half" idx="10"/>
          </p:nvPr>
        </p:nvSpPr>
        <p:spPr/>
        <p:txBody>
          <a:bodyPr/>
          <a:lstStyle/>
          <a:p>
            <a:fld id="{D5332EB1-F245-43A3-A041-B4EA08BAE9F0}" type="datetimeFigureOut">
              <a:rPr lang="en-IE" smtClean="0"/>
              <a:t>24/05/2023</a:t>
            </a:fld>
            <a:endParaRPr lang="en-IE"/>
          </a:p>
        </p:txBody>
      </p:sp>
      <p:sp>
        <p:nvSpPr>
          <p:cNvPr id="5" name="Footer Placeholder 4">
            <a:extLst>
              <a:ext uri="{FF2B5EF4-FFF2-40B4-BE49-F238E27FC236}">
                <a16:creationId xmlns:a16="http://schemas.microsoft.com/office/drawing/2014/main" id="{0050FA7B-8697-4AB0-AD0D-F0248A611AE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6CE5D47-7591-4ACE-B60F-B1C1A57B7651}"/>
              </a:ext>
            </a:extLst>
          </p:cNvPr>
          <p:cNvSpPr>
            <a:spLocks noGrp="1"/>
          </p:cNvSpPr>
          <p:nvPr>
            <p:ph type="sldNum" sz="quarter" idx="12"/>
          </p:nvPr>
        </p:nvSpPr>
        <p:spPr/>
        <p:txBody>
          <a:bodyPr/>
          <a:lstStyle/>
          <a:p>
            <a:fld id="{1A9401F3-E6E6-46B0-8804-06FEA80360FE}" type="slidenum">
              <a:rPr lang="en-IE" smtClean="0"/>
              <a:t>‹N›</a:t>
            </a:fld>
            <a:endParaRPr lang="en-IE"/>
          </a:p>
        </p:txBody>
      </p:sp>
    </p:spTree>
    <p:extLst>
      <p:ext uri="{BB962C8B-B14F-4D97-AF65-F5344CB8AC3E}">
        <p14:creationId xmlns:p14="http://schemas.microsoft.com/office/powerpoint/2010/main" val="160330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C4F31-B297-4F95-940D-DBB53C95B9A9}"/>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B8E4FED-D711-4E25-9C46-69133B57082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D31AB8F-FC47-4312-9D69-00E67023B6F4}"/>
              </a:ext>
            </a:extLst>
          </p:cNvPr>
          <p:cNvSpPr>
            <a:spLocks noGrp="1"/>
          </p:cNvSpPr>
          <p:nvPr>
            <p:ph type="dt" sz="half" idx="10"/>
          </p:nvPr>
        </p:nvSpPr>
        <p:spPr/>
        <p:txBody>
          <a:bodyPr/>
          <a:lstStyle/>
          <a:p>
            <a:fld id="{D5332EB1-F245-43A3-A041-B4EA08BAE9F0}" type="datetimeFigureOut">
              <a:rPr lang="en-IE" smtClean="0"/>
              <a:t>24/05/2023</a:t>
            </a:fld>
            <a:endParaRPr lang="en-IE"/>
          </a:p>
        </p:txBody>
      </p:sp>
      <p:sp>
        <p:nvSpPr>
          <p:cNvPr id="5" name="Footer Placeholder 4">
            <a:extLst>
              <a:ext uri="{FF2B5EF4-FFF2-40B4-BE49-F238E27FC236}">
                <a16:creationId xmlns:a16="http://schemas.microsoft.com/office/drawing/2014/main" id="{508FEF90-058C-4155-AF83-116B2A0CA20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EEEFC1-8FE0-4562-BB5B-A5EC6533AA40}"/>
              </a:ext>
            </a:extLst>
          </p:cNvPr>
          <p:cNvSpPr>
            <a:spLocks noGrp="1"/>
          </p:cNvSpPr>
          <p:nvPr>
            <p:ph type="sldNum" sz="quarter" idx="12"/>
          </p:nvPr>
        </p:nvSpPr>
        <p:spPr/>
        <p:txBody>
          <a:bodyPr/>
          <a:lstStyle/>
          <a:p>
            <a:fld id="{1A9401F3-E6E6-46B0-8804-06FEA80360FE}" type="slidenum">
              <a:rPr lang="en-IE" smtClean="0"/>
              <a:t>‹N›</a:t>
            </a:fld>
            <a:endParaRPr lang="en-IE"/>
          </a:p>
        </p:txBody>
      </p:sp>
    </p:spTree>
    <p:extLst>
      <p:ext uri="{BB962C8B-B14F-4D97-AF65-F5344CB8AC3E}">
        <p14:creationId xmlns:p14="http://schemas.microsoft.com/office/powerpoint/2010/main" val="394202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8F71-A2AF-4B7A-ABBE-DDEAD38879B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441F7C57-6D5F-430D-AC5D-5BDF5C3F525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98AD828-32D9-4416-A91C-9B8ADBE642C1}"/>
              </a:ext>
            </a:extLst>
          </p:cNvPr>
          <p:cNvSpPr>
            <a:spLocks noGrp="1"/>
          </p:cNvSpPr>
          <p:nvPr>
            <p:ph type="dt" sz="half" idx="10"/>
          </p:nvPr>
        </p:nvSpPr>
        <p:spPr/>
        <p:txBody>
          <a:bodyPr/>
          <a:lstStyle/>
          <a:p>
            <a:fld id="{D5332EB1-F245-43A3-A041-B4EA08BAE9F0}" type="datetimeFigureOut">
              <a:rPr lang="en-IE" smtClean="0"/>
              <a:t>24/05/2023</a:t>
            </a:fld>
            <a:endParaRPr lang="en-IE"/>
          </a:p>
        </p:txBody>
      </p:sp>
      <p:sp>
        <p:nvSpPr>
          <p:cNvPr id="5" name="Footer Placeholder 4">
            <a:extLst>
              <a:ext uri="{FF2B5EF4-FFF2-40B4-BE49-F238E27FC236}">
                <a16:creationId xmlns:a16="http://schemas.microsoft.com/office/drawing/2014/main" id="{A51897D9-EFDC-478A-9DA4-0B1270459C2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5D0EBE4-6743-4DE3-B6B3-9F4979454EB2}"/>
              </a:ext>
            </a:extLst>
          </p:cNvPr>
          <p:cNvSpPr>
            <a:spLocks noGrp="1"/>
          </p:cNvSpPr>
          <p:nvPr>
            <p:ph type="sldNum" sz="quarter" idx="12"/>
          </p:nvPr>
        </p:nvSpPr>
        <p:spPr/>
        <p:txBody>
          <a:bodyPr/>
          <a:lstStyle/>
          <a:p>
            <a:fld id="{1A9401F3-E6E6-46B0-8804-06FEA80360FE}" type="slidenum">
              <a:rPr lang="en-IE" smtClean="0"/>
              <a:t>‹N›</a:t>
            </a:fld>
            <a:endParaRPr lang="en-IE"/>
          </a:p>
        </p:txBody>
      </p:sp>
    </p:spTree>
    <p:extLst>
      <p:ext uri="{BB962C8B-B14F-4D97-AF65-F5344CB8AC3E}">
        <p14:creationId xmlns:p14="http://schemas.microsoft.com/office/powerpoint/2010/main" val="330794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E38BA-5AE6-426D-8D25-156C174B682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417B0CA-2681-47D2-A70C-450FB85E56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54F8062-4790-4431-A340-BFA88F3C4668}"/>
              </a:ext>
            </a:extLst>
          </p:cNvPr>
          <p:cNvSpPr>
            <a:spLocks noGrp="1"/>
          </p:cNvSpPr>
          <p:nvPr>
            <p:ph type="dt" sz="half" idx="10"/>
          </p:nvPr>
        </p:nvSpPr>
        <p:spPr/>
        <p:txBody>
          <a:bodyPr/>
          <a:lstStyle/>
          <a:p>
            <a:fld id="{D5332EB1-F245-43A3-A041-B4EA08BAE9F0}" type="datetimeFigureOut">
              <a:rPr lang="en-IE" smtClean="0"/>
              <a:t>24/05/2023</a:t>
            </a:fld>
            <a:endParaRPr lang="en-IE"/>
          </a:p>
        </p:txBody>
      </p:sp>
      <p:sp>
        <p:nvSpPr>
          <p:cNvPr id="5" name="Footer Placeholder 4">
            <a:extLst>
              <a:ext uri="{FF2B5EF4-FFF2-40B4-BE49-F238E27FC236}">
                <a16:creationId xmlns:a16="http://schemas.microsoft.com/office/drawing/2014/main" id="{75B4EA51-C9ED-42D9-A418-4875CB39FFB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211E9BA-8F4C-44D2-8BC3-0ABB6375EA69}"/>
              </a:ext>
            </a:extLst>
          </p:cNvPr>
          <p:cNvSpPr>
            <a:spLocks noGrp="1"/>
          </p:cNvSpPr>
          <p:nvPr>
            <p:ph type="sldNum" sz="quarter" idx="12"/>
          </p:nvPr>
        </p:nvSpPr>
        <p:spPr/>
        <p:txBody>
          <a:bodyPr/>
          <a:lstStyle/>
          <a:p>
            <a:fld id="{1A9401F3-E6E6-46B0-8804-06FEA80360FE}" type="slidenum">
              <a:rPr lang="en-IE" smtClean="0"/>
              <a:t>‹N›</a:t>
            </a:fld>
            <a:endParaRPr lang="en-IE"/>
          </a:p>
        </p:txBody>
      </p:sp>
    </p:spTree>
    <p:extLst>
      <p:ext uri="{BB962C8B-B14F-4D97-AF65-F5344CB8AC3E}">
        <p14:creationId xmlns:p14="http://schemas.microsoft.com/office/powerpoint/2010/main" val="349468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71BC-43C3-4881-82A3-9E73B7271CE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1FAA54B-004D-4A46-B3C5-204F532699F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57CCE8-417C-431F-97DA-BB0986A7BEE8}"/>
              </a:ext>
            </a:extLst>
          </p:cNvPr>
          <p:cNvSpPr>
            <a:spLocks noGrp="1"/>
          </p:cNvSpPr>
          <p:nvPr>
            <p:ph type="dt" sz="half" idx="10"/>
          </p:nvPr>
        </p:nvSpPr>
        <p:spPr/>
        <p:txBody>
          <a:bodyPr/>
          <a:lstStyle/>
          <a:p>
            <a:fld id="{D5332EB1-F245-43A3-A041-B4EA08BAE9F0}" type="datetimeFigureOut">
              <a:rPr lang="en-IE" smtClean="0"/>
              <a:t>24/05/2023</a:t>
            </a:fld>
            <a:endParaRPr lang="en-IE"/>
          </a:p>
        </p:txBody>
      </p:sp>
      <p:sp>
        <p:nvSpPr>
          <p:cNvPr id="5" name="Footer Placeholder 4">
            <a:extLst>
              <a:ext uri="{FF2B5EF4-FFF2-40B4-BE49-F238E27FC236}">
                <a16:creationId xmlns:a16="http://schemas.microsoft.com/office/drawing/2014/main" id="{70103F15-0DD7-46ED-8F3D-779E5C995A8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71391FF-D30C-4970-8EF1-EFCA9D727193}"/>
              </a:ext>
            </a:extLst>
          </p:cNvPr>
          <p:cNvSpPr>
            <a:spLocks noGrp="1"/>
          </p:cNvSpPr>
          <p:nvPr>
            <p:ph type="sldNum" sz="quarter" idx="12"/>
          </p:nvPr>
        </p:nvSpPr>
        <p:spPr/>
        <p:txBody>
          <a:bodyPr/>
          <a:lstStyle/>
          <a:p>
            <a:fld id="{1A9401F3-E6E6-46B0-8804-06FEA80360FE}" type="slidenum">
              <a:rPr lang="en-IE" smtClean="0"/>
              <a:t>‹N›</a:t>
            </a:fld>
            <a:endParaRPr lang="en-IE"/>
          </a:p>
        </p:txBody>
      </p:sp>
    </p:spTree>
    <p:extLst>
      <p:ext uri="{BB962C8B-B14F-4D97-AF65-F5344CB8AC3E}">
        <p14:creationId xmlns:p14="http://schemas.microsoft.com/office/powerpoint/2010/main" val="386342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EE6B-3C78-4BC8-91F9-28ADDC14D8A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CC69DB9-2616-4FFC-B352-9709D36C8E6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6014888-D6F8-4B7F-8AE7-8655DAA2111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D60640E-4AB7-4CDA-9963-E11BDA580394}"/>
              </a:ext>
            </a:extLst>
          </p:cNvPr>
          <p:cNvSpPr>
            <a:spLocks noGrp="1"/>
          </p:cNvSpPr>
          <p:nvPr>
            <p:ph type="dt" sz="half" idx="10"/>
          </p:nvPr>
        </p:nvSpPr>
        <p:spPr/>
        <p:txBody>
          <a:bodyPr/>
          <a:lstStyle/>
          <a:p>
            <a:fld id="{D5332EB1-F245-43A3-A041-B4EA08BAE9F0}" type="datetimeFigureOut">
              <a:rPr lang="en-IE" smtClean="0"/>
              <a:t>24/05/2023</a:t>
            </a:fld>
            <a:endParaRPr lang="en-IE"/>
          </a:p>
        </p:txBody>
      </p:sp>
      <p:sp>
        <p:nvSpPr>
          <p:cNvPr id="6" name="Footer Placeholder 5">
            <a:extLst>
              <a:ext uri="{FF2B5EF4-FFF2-40B4-BE49-F238E27FC236}">
                <a16:creationId xmlns:a16="http://schemas.microsoft.com/office/drawing/2014/main" id="{1153A687-371A-4371-B106-71F8F3CF76A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F5A4DA0-A497-431A-8D8B-FA9CBB785526}"/>
              </a:ext>
            </a:extLst>
          </p:cNvPr>
          <p:cNvSpPr>
            <a:spLocks noGrp="1"/>
          </p:cNvSpPr>
          <p:nvPr>
            <p:ph type="sldNum" sz="quarter" idx="12"/>
          </p:nvPr>
        </p:nvSpPr>
        <p:spPr/>
        <p:txBody>
          <a:bodyPr/>
          <a:lstStyle/>
          <a:p>
            <a:fld id="{1A9401F3-E6E6-46B0-8804-06FEA80360FE}" type="slidenum">
              <a:rPr lang="en-IE" smtClean="0"/>
              <a:t>‹N›</a:t>
            </a:fld>
            <a:endParaRPr lang="en-IE"/>
          </a:p>
        </p:txBody>
      </p:sp>
    </p:spTree>
    <p:extLst>
      <p:ext uri="{BB962C8B-B14F-4D97-AF65-F5344CB8AC3E}">
        <p14:creationId xmlns:p14="http://schemas.microsoft.com/office/powerpoint/2010/main" val="172310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05D3-2957-4A58-969E-90A6AA1D469E}"/>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57ADBD7-6EF4-4366-8082-88BE239238B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CC8648F-9F68-4B18-BA71-0AA38EFA933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25BA6F1-5216-454D-8DC3-C4C18573956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78554-7ADD-43D8-B94C-E10C3D52DB8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8449D59-A739-453F-A6E1-6410D572C5FD}"/>
              </a:ext>
            </a:extLst>
          </p:cNvPr>
          <p:cNvSpPr>
            <a:spLocks noGrp="1"/>
          </p:cNvSpPr>
          <p:nvPr>
            <p:ph type="dt" sz="half" idx="10"/>
          </p:nvPr>
        </p:nvSpPr>
        <p:spPr/>
        <p:txBody>
          <a:bodyPr/>
          <a:lstStyle/>
          <a:p>
            <a:fld id="{D5332EB1-F245-43A3-A041-B4EA08BAE9F0}" type="datetimeFigureOut">
              <a:rPr lang="en-IE" smtClean="0"/>
              <a:t>24/05/2023</a:t>
            </a:fld>
            <a:endParaRPr lang="en-IE"/>
          </a:p>
        </p:txBody>
      </p:sp>
      <p:sp>
        <p:nvSpPr>
          <p:cNvPr id="8" name="Footer Placeholder 7">
            <a:extLst>
              <a:ext uri="{FF2B5EF4-FFF2-40B4-BE49-F238E27FC236}">
                <a16:creationId xmlns:a16="http://schemas.microsoft.com/office/drawing/2014/main" id="{29932310-8AC7-4F95-A119-BEE3D913A5C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5365546-A05B-47EA-A1FF-0915CB57159C}"/>
              </a:ext>
            </a:extLst>
          </p:cNvPr>
          <p:cNvSpPr>
            <a:spLocks noGrp="1"/>
          </p:cNvSpPr>
          <p:nvPr>
            <p:ph type="sldNum" sz="quarter" idx="12"/>
          </p:nvPr>
        </p:nvSpPr>
        <p:spPr/>
        <p:txBody>
          <a:bodyPr/>
          <a:lstStyle/>
          <a:p>
            <a:fld id="{1A9401F3-E6E6-46B0-8804-06FEA80360FE}" type="slidenum">
              <a:rPr lang="en-IE" smtClean="0"/>
              <a:t>‹N›</a:t>
            </a:fld>
            <a:endParaRPr lang="en-IE"/>
          </a:p>
        </p:txBody>
      </p:sp>
    </p:spTree>
    <p:extLst>
      <p:ext uri="{BB962C8B-B14F-4D97-AF65-F5344CB8AC3E}">
        <p14:creationId xmlns:p14="http://schemas.microsoft.com/office/powerpoint/2010/main" val="202096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8D6-5D86-4BCB-9B87-90881CAC1D1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267C653-ADF5-47E5-9841-89B35DCFC10B}"/>
              </a:ext>
            </a:extLst>
          </p:cNvPr>
          <p:cNvSpPr>
            <a:spLocks noGrp="1"/>
          </p:cNvSpPr>
          <p:nvPr>
            <p:ph type="dt" sz="half" idx="10"/>
          </p:nvPr>
        </p:nvSpPr>
        <p:spPr/>
        <p:txBody>
          <a:bodyPr/>
          <a:lstStyle/>
          <a:p>
            <a:fld id="{D5332EB1-F245-43A3-A041-B4EA08BAE9F0}" type="datetimeFigureOut">
              <a:rPr lang="en-IE" smtClean="0"/>
              <a:t>24/05/2023</a:t>
            </a:fld>
            <a:endParaRPr lang="en-IE"/>
          </a:p>
        </p:txBody>
      </p:sp>
      <p:sp>
        <p:nvSpPr>
          <p:cNvPr id="4" name="Footer Placeholder 3">
            <a:extLst>
              <a:ext uri="{FF2B5EF4-FFF2-40B4-BE49-F238E27FC236}">
                <a16:creationId xmlns:a16="http://schemas.microsoft.com/office/drawing/2014/main" id="{C63158F7-5516-4571-B470-10B39702747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BEB930D-6104-4215-90C8-DCAB50C22AFC}"/>
              </a:ext>
            </a:extLst>
          </p:cNvPr>
          <p:cNvSpPr>
            <a:spLocks noGrp="1"/>
          </p:cNvSpPr>
          <p:nvPr>
            <p:ph type="sldNum" sz="quarter" idx="12"/>
          </p:nvPr>
        </p:nvSpPr>
        <p:spPr/>
        <p:txBody>
          <a:bodyPr/>
          <a:lstStyle/>
          <a:p>
            <a:fld id="{1A9401F3-E6E6-46B0-8804-06FEA80360FE}" type="slidenum">
              <a:rPr lang="en-IE" smtClean="0"/>
              <a:t>‹N›</a:t>
            </a:fld>
            <a:endParaRPr lang="en-IE"/>
          </a:p>
        </p:txBody>
      </p:sp>
    </p:spTree>
    <p:extLst>
      <p:ext uri="{BB962C8B-B14F-4D97-AF65-F5344CB8AC3E}">
        <p14:creationId xmlns:p14="http://schemas.microsoft.com/office/powerpoint/2010/main" val="297190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42B69A-8A2F-45D6-B818-6A5E566A165C}"/>
              </a:ext>
            </a:extLst>
          </p:cNvPr>
          <p:cNvSpPr>
            <a:spLocks noGrp="1"/>
          </p:cNvSpPr>
          <p:nvPr>
            <p:ph type="dt" sz="half" idx="10"/>
          </p:nvPr>
        </p:nvSpPr>
        <p:spPr/>
        <p:txBody>
          <a:bodyPr/>
          <a:lstStyle/>
          <a:p>
            <a:fld id="{D5332EB1-F245-43A3-A041-B4EA08BAE9F0}" type="datetimeFigureOut">
              <a:rPr lang="en-IE" smtClean="0"/>
              <a:t>24/05/2023</a:t>
            </a:fld>
            <a:endParaRPr lang="en-IE"/>
          </a:p>
        </p:txBody>
      </p:sp>
      <p:sp>
        <p:nvSpPr>
          <p:cNvPr id="3" name="Footer Placeholder 2">
            <a:extLst>
              <a:ext uri="{FF2B5EF4-FFF2-40B4-BE49-F238E27FC236}">
                <a16:creationId xmlns:a16="http://schemas.microsoft.com/office/drawing/2014/main" id="{35CEDF47-8F31-4470-8223-12057F05633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DFA63C9-ECD9-4203-A615-6396519CFD63}"/>
              </a:ext>
            </a:extLst>
          </p:cNvPr>
          <p:cNvSpPr>
            <a:spLocks noGrp="1"/>
          </p:cNvSpPr>
          <p:nvPr>
            <p:ph type="sldNum" sz="quarter" idx="12"/>
          </p:nvPr>
        </p:nvSpPr>
        <p:spPr/>
        <p:txBody>
          <a:bodyPr/>
          <a:lstStyle/>
          <a:p>
            <a:fld id="{1A9401F3-E6E6-46B0-8804-06FEA80360FE}" type="slidenum">
              <a:rPr lang="en-IE" smtClean="0"/>
              <a:t>‹N›</a:t>
            </a:fld>
            <a:endParaRPr lang="en-IE"/>
          </a:p>
        </p:txBody>
      </p:sp>
    </p:spTree>
    <p:extLst>
      <p:ext uri="{BB962C8B-B14F-4D97-AF65-F5344CB8AC3E}">
        <p14:creationId xmlns:p14="http://schemas.microsoft.com/office/powerpoint/2010/main" val="172640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F22C-D43C-45BC-B4DF-19B3848E26E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FA8F9D3-840E-4B41-B2C9-83F0791DE0D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BCA6F1B-9BDD-4BAD-A373-6FB972663F4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15D6F9-5AC9-42C2-B28B-0B5CA6BD0B47}"/>
              </a:ext>
            </a:extLst>
          </p:cNvPr>
          <p:cNvSpPr>
            <a:spLocks noGrp="1"/>
          </p:cNvSpPr>
          <p:nvPr>
            <p:ph type="dt" sz="half" idx="10"/>
          </p:nvPr>
        </p:nvSpPr>
        <p:spPr/>
        <p:txBody>
          <a:bodyPr/>
          <a:lstStyle/>
          <a:p>
            <a:fld id="{D5332EB1-F245-43A3-A041-B4EA08BAE9F0}" type="datetimeFigureOut">
              <a:rPr lang="en-IE" smtClean="0"/>
              <a:t>24/05/2023</a:t>
            </a:fld>
            <a:endParaRPr lang="en-IE"/>
          </a:p>
        </p:txBody>
      </p:sp>
      <p:sp>
        <p:nvSpPr>
          <p:cNvPr id="6" name="Footer Placeholder 5">
            <a:extLst>
              <a:ext uri="{FF2B5EF4-FFF2-40B4-BE49-F238E27FC236}">
                <a16:creationId xmlns:a16="http://schemas.microsoft.com/office/drawing/2014/main" id="{80898198-2196-473A-86DA-165CDABB477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F402AAA-291E-4161-AFD5-271FB608C544}"/>
              </a:ext>
            </a:extLst>
          </p:cNvPr>
          <p:cNvSpPr>
            <a:spLocks noGrp="1"/>
          </p:cNvSpPr>
          <p:nvPr>
            <p:ph type="sldNum" sz="quarter" idx="12"/>
          </p:nvPr>
        </p:nvSpPr>
        <p:spPr/>
        <p:txBody>
          <a:bodyPr/>
          <a:lstStyle/>
          <a:p>
            <a:fld id="{1A9401F3-E6E6-46B0-8804-06FEA80360FE}" type="slidenum">
              <a:rPr lang="en-IE" smtClean="0"/>
              <a:t>‹N›</a:t>
            </a:fld>
            <a:endParaRPr lang="en-IE"/>
          </a:p>
        </p:txBody>
      </p:sp>
    </p:spTree>
    <p:extLst>
      <p:ext uri="{BB962C8B-B14F-4D97-AF65-F5344CB8AC3E}">
        <p14:creationId xmlns:p14="http://schemas.microsoft.com/office/powerpoint/2010/main" val="44501788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52C65-EA20-4AC5-A6D7-3901B79E8F2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B6A3EE8-5A7E-45F9-95BE-50072B8B45E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BEE2185-DA23-4E6A-AD7F-CC6464D532D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5332EB1-F245-43A3-A041-B4EA08BAE9F0}" type="datetimeFigureOut">
              <a:rPr lang="en-IE" smtClean="0"/>
              <a:t>24/05/2023</a:t>
            </a:fld>
            <a:endParaRPr lang="en-IE"/>
          </a:p>
        </p:txBody>
      </p:sp>
      <p:sp>
        <p:nvSpPr>
          <p:cNvPr id="5" name="Footer Placeholder 4">
            <a:extLst>
              <a:ext uri="{FF2B5EF4-FFF2-40B4-BE49-F238E27FC236}">
                <a16:creationId xmlns:a16="http://schemas.microsoft.com/office/drawing/2014/main" id="{065B6EA6-204B-4AC3-B6EE-59D065EA723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B52A034-F8D1-429C-9118-6C204844C06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A9401F3-E6E6-46B0-8804-06FEA80360FE}" type="slidenum">
              <a:rPr lang="en-IE" smtClean="0"/>
              <a:t>‹N›</a:t>
            </a:fld>
            <a:endParaRPr lang="en-IE"/>
          </a:p>
        </p:txBody>
      </p:sp>
    </p:spTree>
    <p:extLst>
      <p:ext uri="{BB962C8B-B14F-4D97-AF65-F5344CB8AC3E}">
        <p14:creationId xmlns:p14="http://schemas.microsoft.com/office/powerpoint/2010/main" val="89086140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4.jfi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tmp/beautiful_ai_exports/858a958a-1786-419f-92fc-17b11d67a8e8.jpg"/>
          <p:cNvPicPr>
            <a:picLocks noChangeAspect="1"/>
          </p:cNvPicPr>
          <p:nvPr/>
        </p:nvPicPr>
        <p:blipFill>
          <a:blip r:embed="rId3"/>
          <a:src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C3625121-0540-C00E-9E38-1D00A7275037}"/>
              </a:ext>
            </a:extLst>
          </p:cNvPr>
          <p:cNvPicPr>
            <a:picLocks noChangeAspect="1"/>
          </p:cNvPicPr>
          <p:nvPr/>
        </p:nvPicPr>
        <p:blipFill>
          <a:blip r:embed="rId4"/>
          <a:stretch>
            <a:fillRect/>
          </a:stretch>
        </p:blipFill>
        <p:spPr>
          <a:xfrm>
            <a:off x="6336563" y="1686296"/>
            <a:ext cx="2328005" cy="2613820"/>
          </a:xfrm>
          <a:prstGeom prst="rect">
            <a:avLst/>
          </a:prstGeom>
        </p:spPr>
      </p:pic>
      <p:grpSp>
        <p:nvGrpSpPr>
          <p:cNvPr id="4" name="Gruppo 3">
            <a:extLst>
              <a:ext uri="{FF2B5EF4-FFF2-40B4-BE49-F238E27FC236}">
                <a16:creationId xmlns:a16="http://schemas.microsoft.com/office/drawing/2014/main" id="{05162DF8-4B7D-C465-C6C5-A23B379150C1}"/>
              </a:ext>
            </a:extLst>
          </p:cNvPr>
          <p:cNvGrpSpPr>
            <a:grpSpLocks noChangeAspect="1"/>
          </p:cNvGrpSpPr>
          <p:nvPr/>
        </p:nvGrpSpPr>
        <p:grpSpPr>
          <a:xfrm>
            <a:off x="272395" y="3744594"/>
            <a:ext cx="2901985" cy="1109904"/>
            <a:chOff x="0" y="0"/>
            <a:chExt cx="3599815" cy="1376729"/>
          </a:xfrm>
        </p:grpSpPr>
        <p:pic>
          <p:nvPicPr>
            <p:cNvPr id="5" name="Picture 24" descr="Blue text on a white background&#10;&#10;Description automatically generated with medium confidence">
              <a:extLst>
                <a:ext uri="{FF2B5EF4-FFF2-40B4-BE49-F238E27FC236}">
                  <a16:creationId xmlns:a16="http://schemas.microsoft.com/office/drawing/2014/main" id="{6E343807-0EA6-5CF0-3099-81535F098E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599815" cy="755650"/>
            </a:xfrm>
            <a:prstGeom prst="rect">
              <a:avLst/>
            </a:prstGeom>
          </p:spPr>
        </p:pic>
        <p:sp>
          <p:nvSpPr>
            <p:cNvPr id="6" name="CasellaDiTesto 20">
              <a:extLst>
                <a:ext uri="{FF2B5EF4-FFF2-40B4-BE49-F238E27FC236}">
                  <a16:creationId xmlns:a16="http://schemas.microsoft.com/office/drawing/2014/main" id="{89B001FA-45DE-1E41-1B76-918D51069317}"/>
                </a:ext>
              </a:extLst>
            </p:cNvPr>
            <p:cNvSpPr txBox="1"/>
            <p:nvPr/>
          </p:nvSpPr>
          <p:spPr>
            <a:xfrm>
              <a:off x="20319" y="802640"/>
              <a:ext cx="3507043" cy="574089"/>
            </a:xfrm>
            <a:prstGeom prst="rect">
              <a:avLst/>
            </a:prstGeom>
            <a:noFill/>
            <a:ln w="9525">
              <a:solidFill>
                <a:srgbClr val="042979"/>
              </a:solidFill>
            </a:ln>
          </p:spPr>
          <p:txBody>
            <a:bodyPr wrap="square" rtlCol="0">
              <a:noAutofit/>
            </a:bodyPr>
            <a:lstStyle/>
            <a:p>
              <a:pPr>
                <a:lnSpc>
                  <a:spcPct val="107000"/>
                </a:lnSpc>
                <a:spcAft>
                  <a:spcPts val="800"/>
                </a:spcAft>
              </a:pPr>
              <a:r>
                <a:rPr lang="en-IE" sz="600" b="1" kern="1200" dirty="0">
                  <a:solidFill>
                    <a:srgbClr val="042979"/>
                  </a:solidFill>
                  <a:effectLst/>
                  <a:latin typeface="Calibri" panose="020F0502020204030204" pitchFamily="34" charset="0"/>
                  <a:ea typeface="Verdana" panose="020B0604030504040204" pitchFamily="34" charset="0"/>
                  <a:cs typeface="Times New Roman" panose="02020603050405020304" pitchFamily="18" charset="0"/>
                </a:rPr>
                <a:t>The CARDEA project is funded by the European Union. Views and opinions expressed are however those of the author(s) only and do not necessarily reflect those of the European Union or the European Research Executive Agency (REA). Neither the European Union nor REA can be held responsible for them.</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0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tmp/beautiful_ai_exports/7933943f-1917-4f3b-86a1-e6ece125fbd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tmp/beautiful_ai_exports/d683e65c-abd2-44f2-9bad-c59bfc6d614e.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tmp/beautiful_ai_exports/c2c8506a-9bbb-4603-b6a8-f87337c465c0.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tmp/beautiful_ai_exports/266e884d-fdb6-4736-bcbd-feadce7a9f7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tmp/beautiful_ai_exports/c701dd1e-4ad0-4957-90a1-fb0602456ba9.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tmp/beautiful_ai_exports/c2c38aeb-a7f0-4d1c-b973-33c091f3880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tmp/beautiful_ai_exports/99e2cf6d-f9e5-4306-a7ff-5bc2a6204dd4.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tmp/beautiful_ai_exports/ae222135-59a6-45c4-aadb-5d305c4f017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tmp/beautiful_ai_exports/b0e63307-8b3e-4ae2-bd26-8cc33b88fdfb.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tmp/beautiful_ai_exports/8588d91a-369f-4d5a-919c-61efc7cf75c9.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beautiful_ai_exports/149f8076-4893-480f-aad0-31e6a4f93f44.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tmp/beautiful_ai_exports/329062c2-92f8-4870-84db-19eb0330bff9.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tmp/beautiful_ai_exports/ea5c7e7a-a5e4-4c0d-8d42-4daa1a73ee78.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tmp/beautiful_ai_exports/a7bd2bb5-0173-49f1-b4e1-7113aa59e37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4" y="337666"/>
            <a:ext cx="5033265" cy="2086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2" name="Title 1">
            <a:extLst>
              <a:ext uri="{FF2B5EF4-FFF2-40B4-BE49-F238E27FC236}">
                <a16:creationId xmlns:a16="http://schemas.microsoft.com/office/drawing/2014/main" id="{094E730C-D617-4B35-8533-05C286D76DE4}"/>
              </a:ext>
            </a:extLst>
          </p:cNvPr>
          <p:cNvSpPr>
            <a:spLocks noGrp="1"/>
          </p:cNvSpPr>
          <p:nvPr>
            <p:ph type="title"/>
          </p:nvPr>
        </p:nvSpPr>
        <p:spPr>
          <a:xfrm>
            <a:off x="581024" y="571500"/>
            <a:ext cx="4581544" cy="1608122"/>
          </a:xfrm>
        </p:spPr>
        <p:txBody>
          <a:bodyPr vert="horz" lIns="68580" tIns="34290" rIns="68580" bIns="34290" rtlCol="0" anchor="ctr">
            <a:normAutofit/>
          </a:bodyPr>
          <a:lstStyle/>
          <a:p>
            <a:r>
              <a:rPr lang="en-US" sz="3300" b="1">
                <a:solidFill>
                  <a:srgbClr val="FFFFFF"/>
                </a:solidFill>
              </a:rPr>
              <a:t>CARDEA</a:t>
            </a:r>
          </a:p>
        </p:txBody>
      </p:sp>
      <p:sp>
        <p:nvSpPr>
          <p:cNvPr id="28" name="Rectangle 27">
            <a:extLst>
              <a:ext uri="{FF2B5EF4-FFF2-40B4-BE49-F238E27FC236}">
                <a16:creationId xmlns:a16="http://schemas.microsoft.com/office/drawing/2014/main" id="{2A8B9026-04DF-499B-A388-67FCB7435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629" y="2546979"/>
            <a:ext cx="999605" cy="1062990"/>
          </a:xfrm>
          <a:prstGeom prst="rect">
            <a:avLst/>
          </a:prstGeom>
          <a:solidFill>
            <a:srgbClr val="DCB26F">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30" name="Rectangle 29">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1" y="3723894"/>
            <a:ext cx="1003693" cy="1078330"/>
          </a:xfrm>
          <a:prstGeom prst="rect">
            <a:avLst/>
          </a:prstGeom>
          <a:solidFill>
            <a:srgbClr val="50513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32" name="Rectangle 3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1326" y="2546981"/>
            <a:ext cx="3895427" cy="2255243"/>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3391F829-3F41-4B7D-BD73-74A5D051D821}"/>
              </a:ext>
            </a:extLst>
          </p:cNvPr>
          <p:cNvSpPr>
            <a:spLocks noGrp="1"/>
          </p:cNvSpPr>
          <p:nvPr>
            <p:ph type="body" sz="half" idx="2"/>
          </p:nvPr>
        </p:nvSpPr>
        <p:spPr>
          <a:xfrm>
            <a:off x="1714501" y="2736411"/>
            <a:ext cx="3394010" cy="1861398"/>
          </a:xfrm>
        </p:spPr>
        <p:txBody>
          <a:bodyPr vert="horz" lIns="68580" tIns="34290" rIns="68580" bIns="34290" rtlCol="0" anchor="ctr">
            <a:normAutofit/>
          </a:bodyPr>
          <a:lstStyle/>
          <a:p>
            <a:r>
              <a:rPr lang="en-US" sz="1350" dirty="0"/>
              <a:t>Ancient Roman Goddess of the Hinge</a:t>
            </a:r>
          </a:p>
          <a:p>
            <a:endParaRPr lang="en-US" sz="1350" dirty="0"/>
          </a:p>
          <a:p>
            <a:r>
              <a:rPr lang="en-US" sz="1350" b="1" i="1" dirty="0"/>
              <a:t>Research Managers open Research Doors</a:t>
            </a:r>
          </a:p>
        </p:txBody>
      </p:sp>
      <p:pic>
        <p:nvPicPr>
          <p:cNvPr id="6" name="Content Placeholder 5" descr="A person in a blue dress&#10;&#10;Description automatically generated with medium confidence">
            <a:extLst>
              <a:ext uri="{FF2B5EF4-FFF2-40B4-BE49-F238E27FC236}">
                <a16:creationId xmlns:a16="http://schemas.microsoft.com/office/drawing/2014/main" id="{5C87BA97-5E6A-4893-BE29-CE79AD5EED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4893"/>
          <a:stretch/>
        </p:blipFill>
        <p:spPr>
          <a:xfrm>
            <a:off x="5504317" y="337666"/>
            <a:ext cx="3278627" cy="4464558"/>
          </a:xfrm>
          <a:prstGeom prst="rect">
            <a:avLst/>
          </a:prstGeom>
        </p:spPr>
      </p:pic>
    </p:spTree>
    <p:extLst>
      <p:ext uri="{BB962C8B-B14F-4D97-AF65-F5344CB8AC3E}">
        <p14:creationId xmlns:p14="http://schemas.microsoft.com/office/powerpoint/2010/main" val="889853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BF42-CC16-4B44-A4E2-7A01FF01CE8E}"/>
              </a:ext>
            </a:extLst>
          </p:cNvPr>
          <p:cNvSpPr>
            <a:spLocks noGrp="1"/>
          </p:cNvSpPr>
          <p:nvPr>
            <p:ph type="ctrTitle"/>
          </p:nvPr>
        </p:nvSpPr>
        <p:spPr>
          <a:xfrm>
            <a:off x="1143000" y="163043"/>
            <a:ext cx="6858000" cy="1790700"/>
          </a:xfrm>
        </p:spPr>
        <p:txBody>
          <a:bodyPr>
            <a:normAutofit/>
          </a:bodyPr>
          <a:lstStyle/>
          <a:p>
            <a:r>
              <a:rPr lang="en-IE" sz="2700" dirty="0"/>
              <a:t>What it stands for</a:t>
            </a:r>
          </a:p>
        </p:txBody>
      </p:sp>
      <p:sp>
        <p:nvSpPr>
          <p:cNvPr id="3" name="Subtitle 2">
            <a:extLst>
              <a:ext uri="{FF2B5EF4-FFF2-40B4-BE49-F238E27FC236}">
                <a16:creationId xmlns:a16="http://schemas.microsoft.com/office/drawing/2014/main" id="{FF8D9212-64DE-4759-9779-9FEE09361236}"/>
              </a:ext>
            </a:extLst>
          </p:cNvPr>
          <p:cNvSpPr>
            <a:spLocks noGrp="1"/>
          </p:cNvSpPr>
          <p:nvPr>
            <p:ph type="subTitle" idx="1"/>
          </p:nvPr>
        </p:nvSpPr>
        <p:spPr>
          <a:xfrm>
            <a:off x="1143000" y="2227831"/>
            <a:ext cx="6858000" cy="1241822"/>
          </a:xfrm>
        </p:spPr>
        <p:txBody>
          <a:bodyPr>
            <a:noAutofit/>
          </a:bodyPr>
          <a:lstStyle/>
          <a:p>
            <a:r>
              <a:rPr lang="en-IE" sz="3000" dirty="0"/>
              <a:t>Career </a:t>
            </a:r>
            <a:r>
              <a:rPr lang="en-IE" sz="3000" b="1" dirty="0">
                <a:solidFill>
                  <a:schemeClr val="accent1">
                    <a:lumMod val="75000"/>
                  </a:schemeClr>
                </a:solidFill>
              </a:rPr>
              <a:t>Acknowledgement</a:t>
            </a:r>
            <a:r>
              <a:rPr lang="en-IE" sz="3000" dirty="0"/>
              <a:t> for Research Managers </a:t>
            </a:r>
            <a:r>
              <a:rPr lang="en-IE" sz="3000" b="1" dirty="0">
                <a:solidFill>
                  <a:schemeClr val="accent1">
                    <a:lumMod val="75000"/>
                  </a:schemeClr>
                </a:solidFill>
              </a:rPr>
              <a:t>Delivering</a:t>
            </a:r>
            <a:r>
              <a:rPr lang="en-IE" sz="3000" dirty="0"/>
              <a:t> for the European Area</a:t>
            </a:r>
          </a:p>
        </p:txBody>
      </p:sp>
    </p:spTree>
    <p:extLst>
      <p:ext uri="{BB962C8B-B14F-4D97-AF65-F5344CB8AC3E}">
        <p14:creationId xmlns:p14="http://schemas.microsoft.com/office/powerpoint/2010/main" val="1581380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357098" y="357099"/>
            <a:ext cx="2760369" cy="1442677"/>
          </a:xfrm>
          <a:prstGeom prst="rect">
            <a:avLst/>
          </a:prstGeom>
          <a:solidFill>
            <a:srgbClr val="FFFFFF"/>
          </a:solidFill>
        </p:spPr>
      </p:sp>
      <p:pic>
        <p:nvPicPr>
          <p:cNvPr id="3" name="Object 2" descr="preencoded.png"/>
          <p:cNvPicPr>
            <a:picLocks noChangeAspect="1"/>
          </p:cNvPicPr>
          <p:nvPr/>
        </p:nvPicPr>
        <p:blipFill>
          <a:blip r:embed="rId3"/>
          <a:srcRect l="-5556" t="-49741" r="-5556" b="-49741"/>
          <a:stretch/>
        </p:blipFill>
        <p:spPr>
          <a:xfrm>
            <a:off x="642778" y="499937"/>
            <a:ext cx="2189012" cy="1156998"/>
          </a:xfrm>
          <a:prstGeom prst="rect">
            <a:avLst/>
          </a:prstGeom>
        </p:spPr>
      </p:pic>
      <p:sp>
        <p:nvSpPr>
          <p:cNvPr id="4" name="Object 3"/>
          <p:cNvSpPr/>
          <p:nvPr/>
        </p:nvSpPr>
        <p:spPr>
          <a:xfrm>
            <a:off x="357098" y="357099"/>
            <a:ext cx="2760369" cy="1442677"/>
          </a:xfrm>
          <a:prstGeom prst="rect">
            <a:avLst/>
          </a:prstGeom>
          <a:noFill/>
        </p:spPr>
      </p:sp>
      <p:sp>
        <p:nvSpPr>
          <p:cNvPr id="5" name="Object 4"/>
          <p:cNvSpPr/>
          <p:nvPr/>
        </p:nvSpPr>
        <p:spPr>
          <a:xfrm>
            <a:off x="3188887" y="357099"/>
            <a:ext cx="2760369" cy="1442677"/>
          </a:xfrm>
          <a:prstGeom prst="rect">
            <a:avLst/>
          </a:prstGeom>
          <a:solidFill>
            <a:srgbClr val="FFFFFF"/>
          </a:solidFill>
        </p:spPr>
      </p:sp>
      <p:pic>
        <p:nvPicPr>
          <p:cNvPr id="6" name="Object 5" descr="preencoded.png"/>
          <p:cNvPicPr>
            <a:picLocks noChangeAspect="1"/>
          </p:cNvPicPr>
          <p:nvPr/>
        </p:nvPicPr>
        <p:blipFill>
          <a:blip r:embed="rId4"/>
          <a:srcRect l="-5556" t="-18470" r="-5556" b="-18470"/>
          <a:stretch/>
        </p:blipFill>
        <p:spPr>
          <a:xfrm>
            <a:off x="3474566" y="499937"/>
            <a:ext cx="2189012" cy="1156998"/>
          </a:xfrm>
          <a:prstGeom prst="rect">
            <a:avLst/>
          </a:prstGeom>
        </p:spPr>
      </p:pic>
      <p:sp>
        <p:nvSpPr>
          <p:cNvPr id="7" name="Object 6"/>
          <p:cNvSpPr/>
          <p:nvPr/>
        </p:nvSpPr>
        <p:spPr>
          <a:xfrm>
            <a:off x="3188887" y="357099"/>
            <a:ext cx="2760369" cy="1442677"/>
          </a:xfrm>
          <a:prstGeom prst="rect">
            <a:avLst/>
          </a:prstGeom>
          <a:noFill/>
        </p:spPr>
      </p:sp>
      <p:sp>
        <p:nvSpPr>
          <p:cNvPr id="8" name="Object 7"/>
          <p:cNvSpPr/>
          <p:nvPr/>
        </p:nvSpPr>
        <p:spPr>
          <a:xfrm>
            <a:off x="6020676" y="357099"/>
            <a:ext cx="2760369" cy="1442677"/>
          </a:xfrm>
          <a:prstGeom prst="rect">
            <a:avLst/>
          </a:prstGeom>
          <a:solidFill>
            <a:srgbClr val="FFFFFF"/>
          </a:solidFill>
        </p:spPr>
      </p:sp>
      <p:pic>
        <p:nvPicPr>
          <p:cNvPr id="9" name="Object 8" descr="preencoded.png"/>
          <p:cNvPicPr>
            <a:picLocks noChangeAspect="1"/>
          </p:cNvPicPr>
          <p:nvPr/>
        </p:nvPicPr>
        <p:blipFill>
          <a:blip r:embed="rId5"/>
          <a:srcRect l="-48559" r="-48559"/>
          <a:stretch/>
        </p:blipFill>
        <p:spPr>
          <a:xfrm>
            <a:off x="6306355" y="499937"/>
            <a:ext cx="2189012" cy="1156998"/>
          </a:xfrm>
          <a:prstGeom prst="rect">
            <a:avLst/>
          </a:prstGeom>
        </p:spPr>
      </p:pic>
      <p:sp>
        <p:nvSpPr>
          <p:cNvPr id="10" name="Object 9"/>
          <p:cNvSpPr/>
          <p:nvPr/>
        </p:nvSpPr>
        <p:spPr>
          <a:xfrm>
            <a:off x="6020676" y="357099"/>
            <a:ext cx="2760369" cy="1442677"/>
          </a:xfrm>
          <a:prstGeom prst="rect">
            <a:avLst/>
          </a:prstGeom>
          <a:noFill/>
        </p:spPr>
      </p:sp>
      <p:sp>
        <p:nvSpPr>
          <p:cNvPr id="11" name="Object 10"/>
          <p:cNvSpPr/>
          <p:nvPr/>
        </p:nvSpPr>
        <p:spPr>
          <a:xfrm>
            <a:off x="357098" y="1849769"/>
            <a:ext cx="2760369" cy="1442677"/>
          </a:xfrm>
          <a:prstGeom prst="rect">
            <a:avLst/>
          </a:prstGeom>
          <a:solidFill>
            <a:srgbClr val="FFFFFF"/>
          </a:solidFill>
        </p:spPr>
      </p:sp>
      <p:sp>
        <p:nvSpPr>
          <p:cNvPr id="12" name="Object 11"/>
          <p:cNvSpPr/>
          <p:nvPr/>
        </p:nvSpPr>
        <p:spPr>
          <a:xfrm>
            <a:off x="357098" y="1849769"/>
            <a:ext cx="2760369" cy="1442677"/>
          </a:xfrm>
          <a:prstGeom prst="rect">
            <a:avLst/>
          </a:prstGeom>
          <a:solidFill>
            <a:srgbClr val="FFFFFF"/>
          </a:solidFill>
        </p:spPr>
      </p:sp>
      <p:pic>
        <p:nvPicPr>
          <p:cNvPr id="13" name="Object 12" descr="preencoded.png"/>
          <p:cNvPicPr>
            <a:picLocks noChangeAspect="1"/>
          </p:cNvPicPr>
          <p:nvPr/>
        </p:nvPicPr>
        <p:blipFill>
          <a:blip r:embed="rId6"/>
          <a:srcRect l="-44599" r="-44599"/>
          <a:stretch/>
        </p:blipFill>
        <p:spPr>
          <a:xfrm>
            <a:off x="642778" y="1992608"/>
            <a:ext cx="2189012" cy="1156998"/>
          </a:xfrm>
          <a:prstGeom prst="rect">
            <a:avLst/>
          </a:prstGeom>
        </p:spPr>
      </p:pic>
      <p:sp>
        <p:nvSpPr>
          <p:cNvPr id="14" name="Object 13"/>
          <p:cNvSpPr/>
          <p:nvPr/>
        </p:nvSpPr>
        <p:spPr>
          <a:xfrm>
            <a:off x="357098" y="1849769"/>
            <a:ext cx="2760369" cy="1442677"/>
          </a:xfrm>
          <a:prstGeom prst="rect">
            <a:avLst/>
          </a:prstGeom>
          <a:noFill/>
        </p:spPr>
      </p:sp>
      <p:sp>
        <p:nvSpPr>
          <p:cNvPr id="15" name="Object 14"/>
          <p:cNvSpPr/>
          <p:nvPr/>
        </p:nvSpPr>
        <p:spPr>
          <a:xfrm>
            <a:off x="3188887" y="1849769"/>
            <a:ext cx="2760369" cy="1442677"/>
          </a:xfrm>
          <a:prstGeom prst="rect">
            <a:avLst/>
          </a:prstGeom>
          <a:solidFill>
            <a:srgbClr val="FFFFFF"/>
          </a:solidFill>
        </p:spPr>
      </p:sp>
      <p:pic>
        <p:nvPicPr>
          <p:cNvPr id="16" name="Object 15" descr="preencoded.png"/>
          <p:cNvPicPr>
            <a:picLocks noChangeAspect="1"/>
          </p:cNvPicPr>
          <p:nvPr/>
        </p:nvPicPr>
        <p:blipFill>
          <a:blip r:embed="rId7"/>
          <a:srcRect l="-34282" r="-34282"/>
          <a:stretch/>
        </p:blipFill>
        <p:spPr>
          <a:xfrm>
            <a:off x="3474566" y="1992608"/>
            <a:ext cx="2189012" cy="1156998"/>
          </a:xfrm>
          <a:prstGeom prst="rect">
            <a:avLst/>
          </a:prstGeom>
        </p:spPr>
      </p:pic>
      <p:sp>
        <p:nvSpPr>
          <p:cNvPr id="17" name="Object 16"/>
          <p:cNvSpPr/>
          <p:nvPr/>
        </p:nvSpPr>
        <p:spPr>
          <a:xfrm>
            <a:off x="3188887" y="1849769"/>
            <a:ext cx="2760369" cy="1442677"/>
          </a:xfrm>
          <a:prstGeom prst="rect">
            <a:avLst/>
          </a:prstGeom>
          <a:noFill/>
        </p:spPr>
      </p:sp>
      <p:sp>
        <p:nvSpPr>
          <p:cNvPr id="18" name="Object 17"/>
          <p:cNvSpPr/>
          <p:nvPr/>
        </p:nvSpPr>
        <p:spPr>
          <a:xfrm>
            <a:off x="6020676" y="1849769"/>
            <a:ext cx="2760369" cy="1442677"/>
          </a:xfrm>
          <a:prstGeom prst="rect">
            <a:avLst/>
          </a:prstGeom>
          <a:solidFill>
            <a:srgbClr val="FFFFFF"/>
          </a:solidFill>
        </p:spPr>
      </p:sp>
      <p:sp>
        <p:nvSpPr>
          <p:cNvPr id="19" name="Object 18"/>
          <p:cNvSpPr/>
          <p:nvPr/>
        </p:nvSpPr>
        <p:spPr>
          <a:xfrm>
            <a:off x="6020676" y="1849769"/>
            <a:ext cx="2760369" cy="1442677"/>
          </a:xfrm>
          <a:prstGeom prst="rect">
            <a:avLst/>
          </a:prstGeom>
          <a:solidFill>
            <a:srgbClr val="FFFFFF"/>
          </a:solidFill>
        </p:spPr>
      </p:sp>
      <p:pic>
        <p:nvPicPr>
          <p:cNvPr id="20" name="Object 19" descr="preencoded.png"/>
          <p:cNvPicPr>
            <a:picLocks noChangeAspect="1"/>
          </p:cNvPicPr>
          <p:nvPr/>
        </p:nvPicPr>
        <p:blipFill>
          <a:blip r:embed="rId8"/>
          <a:srcRect l="-44280" r="-44280"/>
          <a:stretch/>
        </p:blipFill>
        <p:spPr>
          <a:xfrm>
            <a:off x="6306355" y="1992608"/>
            <a:ext cx="2189012" cy="1156998"/>
          </a:xfrm>
          <a:prstGeom prst="rect">
            <a:avLst/>
          </a:prstGeom>
        </p:spPr>
      </p:pic>
      <p:sp>
        <p:nvSpPr>
          <p:cNvPr id="21" name="Object 20"/>
          <p:cNvSpPr/>
          <p:nvPr/>
        </p:nvSpPr>
        <p:spPr>
          <a:xfrm>
            <a:off x="6020676" y="1849769"/>
            <a:ext cx="2760369" cy="1442677"/>
          </a:xfrm>
          <a:prstGeom prst="rect">
            <a:avLst/>
          </a:prstGeom>
          <a:noFill/>
        </p:spPr>
      </p:sp>
      <p:sp>
        <p:nvSpPr>
          <p:cNvPr id="22" name="Object 21"/>
          <p:cNvSpPr/>
          <p:nvPr/>
        </p:nvSpPr>
        <p:spPr>
          <a:xfrm>
            <a:off x="357098" y="3342440"/>
            <a:ext cx="2760369" cy="1442677"/>
          </a:xfrm>
          <a:prstGeom prst="rect">
            <a:avLst/>
          </a:prstGeom>
          <a:solidFill>
            <a:srgbClr val="FFFFFF"/>
          </a:solidFill>
        </p:spPr>
      </p:sp>
      <p:sp>
        <p:nvSpPr>
          <p:cNvPr id="23" name="Object 22"/>
          <p:cNvSpPr/>
          <p:nvPr/>
        </p:nvSpPr>
        <p:spPr>
          <a:xfrm>
            <a:off x="357098" y="3342440"/>
            <a:ext cx="2760369" cy="1442677"/>
          </a:xfrm>
          <a:prstGeom prst="rect">
            <a:avLst/>
          </a:prstGeom>
          <a:solidFill>
            <a:srgbClr val="FFFFFF"/>
          </a:solidFill>
        </p:spPr>
      </p:sp>
      <p:pic>
        <p:nvPicPr>
          <p:cNvPr id="24" name="Object 23" descr="preencoded.png"/>
          <p:cNvPicPr>
            <a:picLocks noChangeAspect="1"/>
          </p:cNvPicPr>
          <p:nvPr/>
        </p:nvPicPr>
        <p:blipFill>
          <a:blip r:embed="rId9"/>
          <a:srcRect l="-5556" t="-5816" r="-5556" b="-5816"/>
          <a:stretch/>
        </p:blipFill>
        <p:spPr>
          <a:xfrm>
            <a:off x="642778" y="3485279"/>
            <a:ext cx="2189012" cy="1156998"/>
          </a:xfrm>
          <a:prstGeom prst="rect">
            <a:avLst/>
          </a:prstGeom>
        </p:spPr>
      </p:pic>
      <p:sp>
        <p:nvSpPr>
          <p:cNvPr id="25" name="Object 24"/>
          <p:cNvSpPr/>
          <p:nvPr/>
        </p:nvSpPr>
        <p:spPr>
          <a:xfrm>
            <a:off x="357098" y="3342440"/>
            <a:ext cx="2760369" cy="1442677"/>
          </a:xfrm>
          <a:prstGeom prst="rect">
            <a:avLst/>
          </a:prstGeom>
          <a:noFill/>
        </p:spPr>
      </p:sp>
      <p:sp>
        <p:nvSpPr>
          <p:cNvPr id="26" name="Object 25"/>
          <p:cNvSpPr/>
          <p:nvPr/>
        </p:nvSpPr>
        <p:spPr>
          <a:xfrm>
            <a:off x="3188887" y="3342440"/>
            <a:ext cx="2760369" cy="1442677"/>
          </a:xfrm>
          <a:prstGeom prst="rect">
            <a:avLst/>
          </a:prstGeom>
          <a:solidFill>
            <a:srgbClr val="FFFFFF"/>
          </a:solidFill>
        </p:spPr>
      </p:sp>
      <p:pic>
        <p:nvPicPr>
          <p:cNvPr id="27" name="Object 26" descr="preencoded.png"/>
          <p:cNvPicPr>
            <a:picLocks noChangeAspect="1"/>
          </p:cNvPicPr>
          <p:nvPr/>
        </p:nvPicPr>
        <p:blipFill>
          <a:blip r:embed="rId10"/>
          <a:srcRect l="-5556" t="-11664" r="-5556" b="-11664"/>
          <a:stretch/>
        </p:blipFill>
        <p:spPr>
          <a:xfrm>
            <a:off x="3474566" y="3485279"/>
            <a:ext cx="2189012" cy="1156998"/>
          </a:xfrm>
          <a:prstGeom prst="rect">
            <a:avLst/>
          </a:prstGeom>
        </p:spPr>
      </p:pic>
      <p:sp>
        <p:nvSpPr>
          <p:cNvPr id="28" name="Object 27"/>
          <p:cNvSpPr/>
          <p:nvPr/>
        </p:nvSpPr>
        <p:spPr>
          <a:xfrm>
            <a:off x="3188887" y="3342440"/>
            <a:ext cx="2760369" cy="1442677"/>
          </a:xfrm>
          <a:prstGeom prst="rect">
            <a:avLst/>
          </a:prstGeom>
          <a:noFill/>
        </p:spPr>
      </p:sp>
      <p:sp>
        <p:nvSpPr>
          <p:cNvPr id="29" name="Object 28"/>
          <p:cNvSpPr/>
          <p:nvPr/>
        </p:nvSpPr>
        <p:spPr>
          <a:xfrm>
            <a:off x="6020676" y="3342440"/>
            <a:ext cx="2760369" cy="1442677"/>
          </a:xfrm>
          <a:prstGeom prst="rect">
            <a:avLst/>
          </a:prstGeom>
          <a:solidFill>
            <a:srgbClr val="FFFFFF"/>
          </a:solidFill>
        </p:spPr>
      </p:sp>
      <p:sp>
        <p:nvSpPr>
          <p:cNvPr id="30" name="Object 29"/>
          <p:cNvSpPr/>
          <p:nvPr/>
        </p:nvSpPr>
        <p:spPr>
          <a:xfrm>
            <a:off x="6020676" y="3342440"/>
            <a:ext cx="2760369" cy="1442677"/>
          </a:xfrm>
          <a:prstGeom prst="rect">
            <a:avLst/>
          </a:prstGeom>
          <a:solidFill>
            <a:srgbClr val="FFFFFF"/>
          </a:solidFill>
        </p:spPr>
      </p:sp>
      <p:pic>
        <p:nvPicPr>
          <p:cNvPr id="31" name="Object 30" descr="preencoded.png"/>
          <p:cNvPicPr>
            <a:picLocks noChangeAspect="1"/>
          </p:cNvPicPr>
          <p:nvPr/>
        </p:nvPicPr>
        <p:blipFill>
          <a:blip r:embed="rId11"/>
          <a:srcRect l="-21150" t="-5556" r="-21150" b="-5556"/>
          <a:stretch/>
        </p:blipFill>
        <p:spPr>
          <a:xfrm>
            <a:off x="6306355" y="3485279"/>
            <a:ext cx="2189012" cy="1156998"/>
          </a:xfrm>
          <a:prstGeom prst="rect">
            <a:avLst/>
          </a:prstGeom>
        </p:spPr>
      </p:pic>
      <p:sp>
        <p:nvSpPr>
          <p:cNvPr id="32" name="Object 31"/>
          <p:cNvSpPr/>
          <p:nvPr/>
        </p:nvSpPr>
        <p:spPr>
          <a:xfrm>
            <a:off x="6020676" y="3342440"/>
            <a:ext cx="2760369" cy="1442677"/>
          </a:xfrm>
          <a:prstGeom prst="rect">
            <a:avLst/>
          </a:prstGeom>
          <a:no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780E-4B3F-4CF1-B9F6-3CA4B6C0CDBE}"/>
              </a:ext>
            </a:extLst>
          </p:cNvPr>
          <p:cNvSpPr>
            <a:spLocks noGrp="1"/>
          </p:cNvSpPr>
          <p:nvPr>
            <p:ph type="title"/>
          </p:nvPr>
        </p:nvSpPr>
        <p:spPr/>
        <p:txBody>
          <a:bodyPr/>
          <a:lstStyle/>
          <a:p>
            <a:r>
              <a:rPr lang="en-IE" dirty="0"/>
              <a:t>Proven Track Record</a:t>
            </a:r>
          </a:p>
        </p:txBody>
      </p:sp>
      <p:sp>
        <p:nvSpPr>
          <p:cNvPr id="3" name="Text Placeholder 2">
            <a:extLst>
              <a:ext uri="{FF2B5EF4-FFF2-40B4-BE49-F238E27FC236}">
                <a16:creationId xmlns:a16="http://schemas.microsoft.com/office/drawing/2014/main" id="{4FB6AEBE-EABD-4D4A-A362-ACC35AC88316}"/>
              </a:ext>
            </a:extLst>
          </p:cNvPr>
          <p:cNvSpPr>
            <a:spLocks noGrp="1"/>
          </p:cNvSpPr>
          <p:nvPr>
            <p:ph type="body" idx="1"/>
          </p:nvPr>
        </p:nvSpPr>
        <p:spPr/>
        <p:txBody>
          <a:bodyPr/>
          <a:lstStyle/>
          <a:p>
            <a:r>
              <a:rPr lang="en-IE" dirty="0"/>
              <a:t>HR Excellence in Research</a:t>
            </a:r>
          </a:p>
        </p:txBody>
      </p:sp>
      <p:sp>
        <p:nvSpPr>
          <p:cNvPr id="5" name="Text Placeholder 4">
            <a:extLst>
              <a:ext uri="{FF2B5EF4-FFF2-40B4-BE49-F238E27FC236}">
                <a16:creationId xmlns:a16="http://schemas.microsoft.com/office/drawing/2014/main" id="{74CD60A8-C23A-4298-9735-AAD7A2B8D000}"/>
              </a:ext>
            </a:extLst>
          </p:cNvPr>
          <p:cNvSpPr>
            <a:spLocks noGrp="1"/>
          </p:cNvSpPr>
          <p:nvPr>
            <p:ph type="body" sz="quarter" idx="3"/>
          </p:nvPr>
        </p:nvSpPr>
        <p:spPr/>
        <p:txBody>
          <a:bodyPr/>
          <a:lstStyle/>
          <a:p>
            <a:r>
              <a:rPr lang="en-IE" dirty="0"/>
              <a:t>EURAXESS</a:t>
            </a:r>
          </a:p>
        </p:txBody>
      </p:sp>
      <p:pic>
        <p:nvPicPr>
          <p:cNvPr id="11" name="Content Placeholder 10">
            <a:extLst>
              <a:ext uri="{FF2B5EF4-FFF2-40B4-BE49-F238E27FC236}">
                <a16:creationId xmlns:a16="http://schemas.microsoft.com/office/drawing/2014/main" id="{07033C04-8DB8-41BF-A771-8EBEF6F2B410}"/>
              </a:ext>
            </a:extLst>
          </p:cNvPr>
          <p:cNvPicPr>
            <a:picLocks noGrp="1" noChangeAspect="1"/>
          </p:cNvPicPr>
          <p:nvPr>
            <p:ph sz="quarter" idx="4"/>
          </p:nvPr>
        </p:nvPicPr>
        <p:blipFill>
          <a:blip r:embed="rId2"/>
          <a:stretch>
            <a:fillRect/>
          </a:stretch>
        </p:blipFill>
        <p:spPr>
          <a:xfrm>
            <a:off x="4629151" y="2067859"/>
            <a:ext cx="2731220" cy="1857632"/>
          </a:xfrm>
          <a:prstGeom prst="rect">
            <a:avLst/>
          </a:prstGeom>
        </p:spPr>
      </p:pic>
      <p:pic>
        <p:nvPicPr>
          <p:cNvPr id="14" name="Content Placeholder 13">
            <a:extLst>
              <a:ext uri="{FF2B5EF4-FFF2-40B4-BE49-F238E27FC236}">
                <a16:creationId xmlns:a16="http://schemas.microsoft.com/office/drawing/2014/main" id="{10263FE9-10AA-4F1B-B343-5256DC003FDC}"/>
              </a:ext>
            </a:extLst>
          </p:cNvPr>
          <p:cNvPicPr>
            <a:picLocks noGrp="1" noChangeAspect="1"/>
          </p:cNvPicPr>
          <p:nvPr>
            <p:ph sz="half" idx="2"/>
          </p:nvPr>
        </p:nvPicPr>
        <p:blipFill>
          <a:blip r:embed="rId3"/>
          <a:stretch>
            <a:fillRect/>
          </a:stretch>
        </p:blipFill>
        <p:spPr>
          <a:xfrm>
            <a:off x="613767" y="2444097"/>
            <a:ext cx="2186059" cy="1481395"/>
          </a:xfrm>
          <a:prstGeom prst="rect">
            <a:avLst/>
          </a:prstGeom>
        </p:spPr>
      </p:pic>
      <p:pic>
        <p:nvPicPr>
          <p:cNvPr id="15" name="Picture 14">
            <a:extLst>
              <a:ext uri="{FF2B5EF4-FFF2-40B4-BE49-F238E27FC236}">
                <a16:creationId xmlns:a16="http://schemas.microsoft.com/office/drawing/2014/main" id="{54E7CAC1-1217-467E-A829-E2CDE8050C2F}"/>
              </a:ext>
            </a:extLst>
          </p:cNvPr>
          <p:cNvPicPr>
            <a:picLocks noChangeAspect="1"/>
          </p:cNvPicPr>
          <p:nvPr/>
        </p:nvPicPr>
        <p:blipFill>
          <a:blip r:embed="rId4"/>
          <a:stretch>
            <a:fillRect/>
          </a:stretch>
        </p:blipFill>
        <p:spPr>
          <a:xfrm>
            <a:off x="6572846" y="1218009"/>
            <a:ext cx="2250281" cy="1143000"/>
          </a:xfrm>
          <a:prstGeom prst="rect">
            <a:avLst/>
          </a:prstGeom>
        </p:spPr>
      </p:pic>
      <p:pic>
        <p:nvPicPr>
          <p:cNvPr id="17" name="Picture 16">
            <a:extLst>
              <a:ext uri="{FF2B5EF4-FFF2-40B4-BE49-F238E27FC236}">
                <a16:creationId xmlns:a16="http://schemas.microsoft.com/office/drawing/2014/main" id="{A798F9EF-A222-4989-95C4-69210577190C}"/>
              </a:ext>
            </a:extLst>
          </p:cNvPr>
          <p:cNvPicPr>
            <a:picLocks noChangeAspect="1"/>
          </p:cNvPicPr>
          <p:nvPr/>
        </p:nvPicPr>
        <p:blipFill>
          <a:blip r:embed="rId5"/>
          <a:stretch>
            <a:fillRect/>
          </a:stretch>
        </p:blipFill>
        <p:spPr>
          <a:xfrm>
            <a:off x="2978092" y="2162175"/>
            <a:ext cx="1828800" cy="1407319"/>
          </a:xfrm>
          <a:prstGeom prst="rect">
            <a:avLst/>
          </a:prstGeom>
        </p:spPr>
      </p:pic>
    </p:spTree>
    <p:extLst>
      <p:ext uri="{BB962C8B-B14F-4D97-AF65-F5344CB8AC3E}">
        <p14:creationId xmlns:p14="http://schemas.microsoft.com/office/powerpoint/2010/main" val="29299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35831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7516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78957751-F623-401B-A2F0-7AA9768F2AED}"/>
              </a:ext>
            </a:extLst>
          </p:cNvPr>
          <p:cNvSpPr>
            <a:spLocks noGrp="1"/>
          </p:cNvSpPr>
          <p:nvPr>
            <p:ph type="title"/>
          </p:nvPr>
        </p:nvSpPr>
        <p:spPr>
          <a:xfrm>
            <a:off x="395653" y="3567479"/>
            <a:ext cx="8354891" cy="697835"/>
          </a:xfrm>
        </p:spPr>
        <p:txBody>
          <a:bodyPr vert="horz" lIns="68580" tIns="34290" rIns="68580" bIns="34290" rtlCol="0" anchor="b">
            <a:normAutofit/>
          </a:bodyPr>
          <a:lstStyle/>
          <a:p>
            <a:pPr algn="ctr"/>
            <a:r>
              <a:rPr lang="en-US" sz="4050">
                <a:solidFill>
                  <a:srgbClr val="FFFFFF"/>
                </a:solidFill>
              </a:rPr>
              <a:t>Synergy</a:t>
            </a:r>
          </a:p>
        </p:txBody>
      </p:sp>
      <p:pic>
        <p:nvPicPr>
          <p:cNvPr id="17" name="Content Placeholder 16" descr="Logo, company name&#10;&#10;Description automatically generated">
            <a:extLst>
              <a:ext uri="{FF2B5EF4-FFF2-40B4-BE49-F238E27FC236}">
                <a16:creationId xmlns:a16="http://schemas.microsoft.com/office/drawing/2014/main" id="{E2B726A6-BFAB-4B58-831E-78AFF1A1E3AC}"/>
              </a:ext>
            </a:extLst>
          </p:cNvPr>
          <p:cNvPicPr>
            <a:picLocks noGrp="1" noChangeAspect="1"/>
          </p:cNvPicPr>
          <p:nvPr>
            <p:ph sz="half" idx="1"/>
          </p:nvPr>
        </p:nvPicPr>
        <p:blipFill>
          <a:blip r:embed="rId2"/>
          <a:stretch>
            <a:fillRect/>
          </a:stretch>
        </p:blipFill>
        <p:spPr>
          <a:xfrm>
            <a:off x="1142706" y="230799"/>
            <a:ext cx="2286586" cy="2998228"/>
          </a:xfrm>
          <a:prstGeom prst="rect">
            <a:avLst/>
          </a:prstGeom>
        </p:spPr>
      </p:pic>
      <p:pic>
        <p:nvPicPr>
          <p:cNvPr id="20" name="Content Placeholder 19">
            <a:extLst>
              <a:ext uri="{FF2B5EF4-FFF2-40B4-BE49-F238E27FC236}">
                <a16:creationId xmlns:a16="http://schemas.microsoft.com/office/drawing/2014/main" id="{E188F811-5045-4B86-8123-F9A0F39E4385}"/>
              </a:ext>
            </a:extLst>
          </p:cNvPr>
          <p:cNvPicPr>
            <a:picLocks noGrp="1" noChangeAspect="1"/>
          </p:cNvPicPr>
          <p:nvPr>
            <p:ph sz="half" idx="2"/>
          </p:nvPr>
        </p:nvPicPr>
        <p:blipFill>
          <a:blip r:embed="rId3"/>
          <a:stretch>
            <a:fillRect/>
          </a:stretch>
        </p:blipFill>
        <p:spPr>
          <a:xfrm>
            <a:off x="5358888" y="211923"/>
            <a:ext cx="2998228" cy="2998228"/>
          </a:xfrm>
          <a:prstGeom prst="rect">
            <a:avLst/>
          </a:prstGeom>
        </p:spPr>
      </p:pic>
      <p:cxnSp>
        <p:nvCxnSpPr>
          <p:cNvPr id="35" name="Straight Connector 3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430401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599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4" y="337666"/>
            <a:ext cx="2521610" cy="293364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2" name="Title 1">
            <a:extLst>
              <a:ext uri="{FF2B5EF4-FFF2-40B4-BE49-F238E27FC236}">
                <a16:creationId xmlns:a16="http://schemas.microsoft.com/office/drawing/2014/main" id="{3BB876B0-3AAA-4CDE-92B1-AE4334603AE8}"/>
              </a:ext>
            </a:extLst>
          </p:cNvPr>
          <p:cNvSpPr>
            <a:spLocks noGrp="1"/>
          </p:cNvSpPr>
          <p:nvPr>
            <p:ph type="title"/>
          </p:nvPr>
        </p:nvSpPr>
        <p:spPr>
          <a:xfrm>
            <a:off x="581026" y="571500"/>
            <a:ext cx="2078754" cy="2422934"/>
          </a:xfrm>
        </p:spPr>
        <p:txBody>
          <a:bodyPr vert="horz" lIns="68580" tIns="34290" rIns="68580" bIns="34290" rtlCol="0" anchor="ctr">
            <a:normAutofit/>
          </a:bodyPr>
          <a:lstStyle/>
          <a:p>
            <a:r>
              <a:rPr lang="en-US" sz="2850" dirty="0">
                <a:solidFill>
                  <a:srgbClr val="FFFFFF"/>
                </a:solidFill>
              </a:rPr>
              <a:t>The Challenge</a:t>
            </a:r>
          </a:p>
        </p:txBody>
      </p:sp>
      <p:pic>
        <p:nvPicPr>
          <p:cNvPr id="23" name="Content Placeholder 22">
            <a:extLst>
              <a:ext uri="{FF2B5EF4-FFF2-40B4-BE49-F238E27FC236}">
                <a16:creationId xmlns:a16="http://schemas.microsoft.com/office/drawing/2014/main" id="{F0925F0D-6E41-4962-AC67-5F0DAF5DDEA8}"/>
              </a:ext>
            </a:extLst>
          </p:cNvPr>
          <p:cNvPicPr>
            <a:picLocks noGrp="1" noChangeAspect="1"/>
          </p:cNvPicPr>
          <p:nvPr>
            <p:ph sz="half" idx="2"/>
          </p:nvPr>
        </p:nvPicPr>
        <p:blipFill rotWithShape="1">
          <a:blip r:embed="rId2"/>
          <a:srcRect r="1" b="4482"/>
          <a:stretch/>
        </p:blipFill>
        <p:spPr>
          <a:xfrm>
            <a:off x="2991069" y="336041"/>
            <a:ext cx="3027343" cy="4465935"/>
          </a:xfrm>
          <a:prstGeom prst="rect">
            <a:avLst/>
          </a:prstGeom>
        </p:spPr>
      </p:pic>
      <p:sp>
        <p:nvSpPr>
          <p:cNvPr id="52" name="Rectangle 5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333" y="334095"/>
            <a:ext cx="2641612" cy="4467881"/>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7614EF-2405-4333-961D-F88212D4A865}"/>
              </a:ext>
            </a:extLst>
          </p:cNvPr>
          <p:cNvSpPr>
            <a:spLocks noGrp="1"/>
          </p:cNvSpPr>
          <p:nvPr>
            <p:ph sz="half" idx="1"/>
          </p:nvPr>
        </p:nvSpPr>
        <p:spPr>
          <a:xfrm>
            <a:off x="6345736" y="603971"/>
            <a:ext cx="2232803" cy="3928127"/>
          </a:xfrm>
        </p:spPr>
        <p:txBody>
          <a:bodyPr vert="horz" lIns="68580" tIns="34290" rIns="68580" bIns="34290" rtlCol="0" anchor="ctr">
            <a:normAutofit/>
          </a:bodyPr>
          <a:lstStyle/>
          <a:p>
            <a:pPr marL="0" indent="0">
              <a:buNone/>
            </a:pPr>
            <a:r>
              <a:rPr lang="en-US" sz="1500" dirty="0"/>
              <a:t>Research Manager roles are invisible</a:t>
            </a:r>
          </a:p>
          <a:p>
            <a:pPr marL="0"/>
            <a:endParaRPr lang="en-US" sz="1500" dirty="0"/>
          </a:p>
          <a:p>
            <a:pPr marL="0"/>
            <a:endParaRPr lang="en-US" sz="1500" dirty="0"/>
          </a:p>
          <a:p>
            <a:pPr marL="0" indent="0">
              <a:buNone/>
            </a:pPr>
            <a:r>
              <a:rPr lang="en-US" sz="1500" dirty="0"/>
              <a:t>Policy, Career Development, Progression</a:t>
            </a:r>
          </a:p>
          <a:p>
            <a:pPr marL="0"/>
            <a:endParaRPr lang="en-US" sz="1500" dirty="0"/>
          </a:p>
          <a:p>
            <a:pPr marL="0"/>
            <a:endParaRPr lang="en-US" sz="1500" dirty="0"/>
          </a:p>
          <a:p>
            <a:pPr marL="0" indent="0">
              <a:buNone/>
            </a:pPr>
            <a:r>
              <a:rPr lang="en-US" sz="1500" dirty="0"/>
              <a:t>No consistency in salary, skills, competencies and training across the ERA</a:t>
            </a:r>
          </a:p>
        </p:txBody>
      </p:sp>
      <p:sp>
        <p:nvSpPr>
          <p:cNvPr id="54" name="Rectangle 53">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3387852"/>
            <a:ext cx="2521610" cy="1417839"/>
          </a:xfrm>
          <a:prstGeom prst="rect">
            <a:avLst/>
          </a:prstGeom>
          <a:solidFill>
            <a:srgbClr val="30325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25" name="TextBox 24">
            <a:extLst>
              <a:ext uri="{FF2B5EF4-FFF2-40B4-BE49-F238E27FC236}">
                <a16:creationId xmlns:a16="http://schemas.microsoft.com/office/drawing/2014/main" id="{71875DEF-507A-4A82-9B98-A35A4D77210C}"/>
              </a:ext>
            </a:extLst>
          </p:cNvPr>
          <p:cNvSpPr txBox="1"/>
          <p:nvPr/>
        </p:nvSpPr>
        <p:spPr>
          <a:xfrm>
            <a:off x="775765" y="4012446"/>
            <a:ext cx="1388595" cy="507831"/>
          </a:xfrm>
          <a:prstGeom prst="rect">
            <a:avLst/>
          </a:prstGeom>
          <a:noFill/>
        </p:spPr>
        <p:txBody>
          <a:bodyPr wrap="square" rtlCol="0">
            <a:spAutoFit/>
          </a:bodyPr>
          <a:lstStyle/>
          <a:p>
            <a:pPr defTabSz="685800"/>
            <a:r>
              <a:rPr lang="en-IE" sz="2700" dirty="0">
                <a:solidFill>
                  <a:prstClr val="white"/>
                </a:solidFill>
                <a:latin typeface="Calibri" panose="020F0502020204030204"/>
              </a:rPr>
              <a:t>CARDEA</a:t>
            </a:r>
          </a:p>
        </p:txBody>
      </p:sp>
    </p:spTree>
    <p:extLst>
      <p:ext uri="{BB962C8B-B14F-4D97-AF65-F5344CB8AC3E}">
        <p14:creationId xmlns:p14="http://schemas.microsoft.com/office/powerpoint/2010/main" val="109053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5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336043"/>
            <a:ext cx="5401456" cy="1681463"/>
          </a:xfrm>
          <a:prstGeom prst="rect">
            <a:avLst/>
          </a:prstGeom>
          <a:solidFill>
            <a:srgbClr val="5CAAB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2" name="Title 1">
            <a:extLst>
              <a:ext uri="{FF2B5EF4-FFF2-40B4-BE49-F238E27FC236}">
                <a16:creationId xmlns:a16="http://schemas.microsoft.com/office/drawing/2014/main" id="{3BB876B0-3AAA-4CDE-92B1-AE4334603AE8}"/>
              </a:ext>
            </a:extLst>
          </p:cNvPr>
          <p:cNvSpPr>
            <a:spLocks noGrp="1"/>
          </p:cNvSpPr>
          <p:nvPr>
            <p:ph type="title"/>
          </p:nvPr>
        </p:nvSpPr>
        <p:spPr>
          <a:xfrm>
            <a:off x="582930" y="548639"/>
            <a:ext cx="4940109" cy="1261872"/>
          </a:xfrm>
        </p:spPr>
        <p:txBody>
          <a:bodyPr vert="horz" lIns="68580" tIns="34290" rIns="68580" bIns="34290" rtlCol="0" anchor="ctr">
            <a:normAutofit/>
          </a:bodyPr>
          <a:lstStyle/>
          <a:p>
            <a:r>
              <a:rPr lang="en-US" dirty="0">
                <a:solidFill>
                  <a:srgbClr val="FFFFFF"/>
                </a:solidFill>
              </a:rPr>
              <a:t>Priority deliverables</a:t>
            </a:r>
          </a:p>
        </p:txBody>
      </p:sp>
      <p:pic>
        <p:nvPicPr>
          <p:cNvPr id="6" name="Content Placeholder 5">
            <a:extLst>
              <a:ext uri="{FF2B5EF4-FFF2-40B4-BE49-F238E27FC236}">
                <a16:creationId xmlns:a16="http://schemas.microsoft.com/office/drawing/2014/main" id="{49A411D5-5979-4F72-8975-DBDA944ED1BA}"/>
              </a:ext>
            </a:extLst>
          </p:cNvPr>
          <p:cNvPicPr>
            <a:picLocks noGrp="1" noChangeAspect="1"/>
          </p:cNvPicPr>
          <p:nvPr>
            <p:ph sz="half" idx="2"/>
          </p:nvPr>
        </p:nvPicPr>
        <p:blipFill rotWithShape="1">
          <a:blip r:embed="rId2"/>
          <a:srcRect l="3029"/>
          <a:stretch/>
        </p:blipFill>
        <p:spPr>
          <a:xfrm>
            <a:off x="798922" y="2146950"/>
            <a:ext cx="3415897" cy="2344124"/>
          </a:xfrm>
          <a:prstGeom prst="rect">
            <a:avLst/>
          </a:prstGeom>
        </p:spPr>
      </p:pic>
      <p:sp>
        <p:nvSpPr>
          <p:cNvPr id="66" name="Rectangle 6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1183" y="2146950"/>
            <a:ext cx="1410031" cy="1269860"/>
          </a:xfrm>
          <a:prstGeom prst="rect">
            <a:avLst/>
          </a:prstGeom>
          <a:solidFill>
            <a:srgbClr val="1FC8DC">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63" name="Rectangle 6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1823" y="3548740"/>
            <a:ext cx="1409390" cy="1250569"/>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65" name="Rectangle 6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337666"/>
            <a:ext cx="2915493" cy="4461644"/>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7614EF-2405-4333-961D-F88212D4A865}"/>
              </a:ext>
            </a:extLst>
          </p:cNvPr>
          <p:cNvSpPr>
            <a:spLocks noGrp="1"/>
          </p:cNvSpPr>
          <p:nvPr>
            <p:ph sz="half" idx="1"/>
          </p:nvPr>
        </p:nvSpPr>
        <p:spPr>
          <a:xfrm>
            <a:off x="6075202" y="596662"/>
            <a:ext cx="2487773" cy="3956702"/>
          </a:xfrm>
        </p:spPr>
        <p:txBody>
          <a:bodyPr vert="horz" lIns="68580" tIns="34290" rIns="68580" bIns="34290" rtlCol="0" anchor="ctr">
            <a:normAutofit/>
          </a:bodyPr>
          <a:lstStyle/>
          <a:p>
            <a:pPr marL="342900" indent="-342900">
              <a:buFont typeface="+mj-lt"/>
              <a:buAutoNum type="arabicPeriod"/>
            </a:pPr>
            <a:r>
              <a:rPr lang="en-US" sz="1500" dirty="0"/>
              <a:t>Research Manager as a valued career choice</a:t>
            </a:r>
          </a:p>
          <a:p>
            <a:pPr marL="342900" indent="-342900">
              <a:buFont typeface="+mj-lt"/>
              <a:buAutoNum type="arabicPeriod"/>
            </a:pPr>
            <a:r>
              <a:rPr lang="en-US" sz="1500" dirty="0"/>
              <a:t>Classification of Research Manager Roles</a:t>
            </a:r>
          </a:p>
          <a:p>
            <a:pPr marL="342900" indent="-342900">
              <a:buFont typeface="+mj-lt"/>
              <a:buAutoNum type="arabicPeriod"/>
            </a:pPr>
            <a:r>
              <a:rPr lang="en-US" sz="1500" dirty="0"/>
              <a:t>Knowledge, Skills, Competencies required</a:t>
            </a:r>
          </a:p>
          <a:p>
            <a:pPr marL="342900" indent="-342900">
              <a:buFont typeface="+mj-lt"/>
              <a:buAutoNum type="arabicPeriod"/>
            </a:pPr>
            <a:r>
              <a:rPr lang="en-US" sz="1500" dirty="0"/>
              <a:t>Training and Development</a:t>
            </a:r>
          </a:p>
          <a:p>
            <a:pPr marL="342900" indent="-342900">
              <a:buFont typeface="+mj-lt"/>
              <a:buAutoNum type="arabicPeriod"/>
            </a:pPr>
            <a:r>
              <a:rPr lang="en-US" sz="1500" dirty="0"/>
              <a:t>Knowledge Hub </a:t>
            </a:r>
          </a:p>
          <a:p>
            <a:pPr marL="342900" indent="-342900">
              <a:buFont typeface="+mj-lt"/>
              <a:buAutoNum type="arabicPeriod"/>
            </a:pPr>
            <a:r>
              <a:rPr lang="en-US" sz="1500" dirty="0"/>
              <a:t>Policy, lobbying and engagement with stakeholders</a:t>
            </a:r>
          </a:p>
        </p:txBody>
      </p:sp>
      <p:sp>
        <p:nvSpPr>
          <p:cNvPr id="18" name="TextBox 17">
            <a:extLst>
              <a:ext uri="{FF2B5EF4-FFF2-40B4-BE49-F238E27FC236}">
                <a16:creationId xmlns:a16="http://schemas.microsoft.com/office/drawing/2014/main" id="{D62201D9-4A34-4CAF-83F4-14775BAA0AEB}"/>
              </a:ext>
            </a:extLst>
          </p:cNvPr>
          <p:cNvSpPr txBox="1"/>
          <p:nvPr/>
        </p:nvSpPr>
        <p:spPr>
          <a:xfrm>
            <a:off x="4341182" y="3931650"/>
            <a:ext cx="1388595" cy="507831"/>
          </a:xfrm>
          <a:prstGeom prst="rect">
            <a:avLst/>
          </a:prstGeom>
          <a:noFill/>
        </p:spPr>
        <p:txBody>
          <a:bodyPr wrap="square" rtlCol="0">
            <a:spAutoFit/>
          </a:bodyPr>
          <a:lstStyle/>
          <a:p>
            <a:pPr defTabSz="685800"/>
            <a:r>
              <a:rPr lang="en-IE" sz="2700" dirty="0">
                <a:solidFill>
                  <a:prstClr val="white"/>
                </a:solidFill>
                <a:latin typeface="Calibri" panose="020F0502020204030204"/>
              </a:rPr>
              <a:t>CARDEA</a:t>
            </a:r>
          </a:p>
        </p:txBody>
      </p:sp>
    </p:spTree>
    <p:extLst>
      <p:ext uri="{BB962C8B-B14F-4D97-AF65-F5344CB8AC3E}">
        <p14:creationId xmlns:p14="http://schemas.microsoft.com/office/powerpoint/2010/main" val="123992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beautiful_ai_exports/c0dca8e7-5956-4260-bf06-6d4c6e582510.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618CD-FE2A-3BE4-5E2F-C6FD15EF409E}"/>
              </a:ext>
            </a:extLst>
          </p:cNvPr>
          <p:cNvSpPr>
            <a:spLocks noGrp="1"/>
          </p:cNvSpPr>
          <p:nvPr>
            <p:ph type="title"/>
          </p:nvPr>
        </p:nvSpPr>
        <p:spPr>
          <a:xfrm>
            <a:off x="628650" y="417891"/>
            <a:ext cx="7886700" cy="850124"/>
          </a:xfrm>
        </p:spPr>
        <p:txBody>
          <a:bodyPr>
            <a:normAutofit fontScale="90000"/>
          </a:bodyPr>
          <a:lstStyle/>
          <a:p>
            <a:pPr algn="ctr"/>
            <a:r>
              <a:rPr lang="en-IE" sz="2700" b="1" dirty="0"/>
              <a:t>Initial Survey Results from 36 participating countries (n = 528)</a:t>
            </a:r>
            <a:br>
              <a:rPr lang="en-IE" sz="2700" b="1" dirty="0"/>
            </a:br>
            <a:endParaRPr lang="en-IE" sz="2700" b="1" dirty="0"/>
          </a:p>
        </p:txBody>
      </p:sp>
      <p:graphicFrame>
        <p:nvGraphicFramePr>
          <p:cNvPr id="5" name="Content Placeholder 2">
            <a:extLst>
              <a:ext uri="{FF2B5EF4-FFF2-40B4-BE49-F238E27FC236}">
                <a16:creationId xmlns:a16="http://schemas.microsoft.com/office/drawing/2014/main" id="{EF1AD123-47F0-B601-F373-4FC46B2E9B62}"/>
              </a:ext>
            </a:extLst>
          </p:cNvPr>
          <p:cNvGraphicFramePr>
            <a:graphicFrameLocks noGrp="1"/>
          </p:cNvGraphicFramePr>
          <p:nvPr>
            <p:ph idx="1"/>
            <p:extLst>
              <p:ext uri="{D42A27DB-BD31-4B8C-83A1-F6EECF244321}">
                <p14:modId xmlns:p14="http://schemas.microsoft.com/office/powerpoint/2010/main" val="1187155098"/>
              </p:ext>
            </p:extLst>
          </p:nvPr>
        </p:nvGraphicFramePr>
        <p:xfrm>
          <a:off x="296141" y="997527"/>
          <a:ext cx="8337220" cy="403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997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1618CD-FE2A-3BE4-5E2F-C6FD15EF409E}"/>
              </a:ext>
            </a:extLst>
          </p:cNvPr>
          <p:cNvSpPr>
            <a:spLocks noGrp="1"/>
          </p:cNvSpPr>
          <p:nvPr>
            <p:ph type="title"/>
          </p:nvPr>
        </p:nvSpPr>
        <p:spPr>
          <a:xfrm>
            <a:off x="628650" y="417891"/>
            <a:ext cx="7886700" cy="850124"/>
          </a:xfrm>
        </p:spPr>
        <p:txBody>
          <a:bodyPr>
            <a:normAutofit/>
          </a:bodyPr>
          <a:lstStyle/>
          <a:p>
            <a:pPr algn="ctr"/>
            <a:r>
              <a:rPr lang="en-IE" sz="2700" b="1" dirty="0"/>
              <a:t>Initial Survey Results from 36 participating countries</a:t>
            </a:r>
            <a:br>
              <a:rPr lang="en-IE" sz="2700" b="1" dirty="0"/>
            </a:br>
            <a:endParaRPr lang="en-IE" sz="2700" b="1" dirty="0"/>
          </a:p>
        </p:txBody>
      </p:sp>
      <p:graphicFrame>
        <p:nvGraphicFramePr>
          <p:cNvPr id="5" name="Content Placeholder 2">
            <a:extLst>
              <a:ext uri="{FF2B5EF4-FFF2-40B4-BE49-F238E27FC236}">
                <a16:creationId xmlns:a16="http://schemas.microsoft.com/office/drawing/2014/main" id="{EF1AD123-47F0-B601-F373-4FC46B2E9B62}"/>
              </a:ext>
            </a:extLst>
          </p:cNvPr>
          <p:cNvGraphicFramePr>
            <a:graphicFrameLocks noGrp="1"/>
          </p:cNvGraphicFramePr>
          <p:nvPr>
            <p:ph idx="1"/>
            <p:extLst>
              <p:ext uri="{D42A27DB-BD31-4B8C-83A1-F6EECF244321}">
                <p14:modId xmlns:p14="http://schemas.microsoft.com/office/powerpoint/2010/main" val="2211879626"/>
              </p:ext>
            </p:extLst>
          </p:nvPr>
        </p:nvGraphicFramePr>
        <p:xfrm>
          <a:off x="296141" y="997527"/>
          <a:ext cx="8337220" cy="403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964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71420" y="335673"/>
            <a:ext cx="8998875" cy="336386"/>
          </a:xfrm>
          <a:prstGeom prst="rect">
            <a:avLst/>
          </a:prstGeom>
          <a:noFill/>
        </p:spPr>
        <p:txBody>
          <a:bodyPr wrap="square" lIns="0" tIns="0" rIns="0" bIns="0" rtlCol="0" anchor="ctr"/>
          <a:lstStyle/>
          <a:p>
            <a:pPr algn="ctr" defTabSz="685800">
              <a:spcAft>
                <a:spcPts val="450"/>
              </a:spcAft>
            </a:pPr>
            <a:r>
              <a:rPr lang="en-US" sz="3525" b="1" kern="0" spc="43" dirty="0">
                <a:solidFill>
                  <a:srgbClr val="000000">
                    <a:alpha val="80000"/>
                  </a:srgbClr>
                </a:solidFill>
                <a:latin typeface="Calibri Light" panose="020F0302020204030204"/>
                <a:ea typeface="Bebas Neue Bold" pitchFamily="34" charset="-122"/>
                <a:cs typeface="Bebas Neue Bold" pitchFamily="34" charset="-120"/>
              </a:rPr>
              <a:t>How does this help Research Managers?</a:t>
            </a:r>
            <a:endParaRPr lang="en-US" sz="1350" dirty="0">
              <a:solidFill>
                <a:prstClr val="black"/>
              </a:solidFill>
              <a:latin typeface="Calibri Light" panose="020F0302020204030204"/>
            </a:endParaRPr>
          </a:p>
        </p:txBody>
      </p:sp>
      <p:sp>
        <p:nvSpPr>
          <p:cNvPr id="3" name="Object 2"/>
          <p:cNvSpPr/>
          <p:nvPr/>
        </p:nvSpPr>
        <p:spPr>
          <a:xfrm>
            <a:off x="357099" y="1242702"/>
            <a:ext cx="8434660" cy="3549557"/>
          </a:xfrm>
          <a:prstGeom prst="rect">
            <a:avLst/>
          </a:prstGeom>
          <a:solidFill>
            <a:srgbClr val="F3F7F1"/>
          </a:solidFill>
        </p:spPr>
      </p:sp>
      <p:pic>
        <p:nvPicPr>
          <p:cNvPr id="4" name="Object 3" descr="preencoded.png"/>
          <p:cNvPicPr>
            <a:picLocks noChangeAspect="1"/>
          </p:cNvPicPr>
          <p:nvPr/>
        </p:nvPicPr>
        <p:blipFill>
          <a:blip r:embed="rId3"/>
          <a:srcRect l="6081" t="22276" r="6081" b="22276"/>
          <a:stretch/>
        </p:blipFill>
        <p:spPr>
          <a:xfrm>
            <a:off x="357099" y="1242702"/>
            <a:ext cx="8434660" cy="354955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2" y="340486"/>
            <a:ext cx="5006340" cy="1408358"/>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2" name="Title 1">
            <a:extLst>
              <a:ext uri="{FF2B5EF4-FFF2-40B4-BE49-F238E27FC236}">
                <a16:creationId xmlns:a16="http://schemas.microsoft.com/office/drawing/2014/main" id="{91619A18-7DA2-4624-B2C4-2DA5AD5C8433}"/>
              </a:ext>
            </a:extLst>
          </p:cNvPr>
          <p:cNvSpPr>
            <a:spLocks noGrp="1"/>
          </p:cNvSpPr>
          <p:nvPr>
            <p:ph type="title"/>
          </p:nvPr>
        </p:nvSpPr>
        <p:spPr>
          <a:xfrm>
            <a:off x="548640" y="548640"/>
            <a:ext cx="4567428" cy="1069848"/>
          </a:xfrm>
        </p:spPr>
        <p:txBody>
          <a:bodyPr>
            <a:normAutofit/>
          </a:bodyPr>
          <a:lstStyle/>
          <a:p>
            <a:r>
              <a:rPr lang="en-IE" dirty="0">
                <a:solidFill>
                  <a:srgbClr val="FFFFFF"/>
                </a:solidFill>
              </a:rPr>
              <a:t>The Odyssey Programme</a:t>
            </a:r>
            <a:br>
              <a:rPr lang="en-IE" dirty="0">
                <a:solidFill>
                  <a:srgbClr val="FFFFFF"/>
                </a:solidFill>
              </a:rPr>
            </a:br>
            <a:r>
              <a:rPr lang="en-IE" sz="1650" b="1" dirty="0">
                <a:solidFill>
                  <a:srgbClr val="FFFF00"/>
                </a:solidFill>
              </a:rPr>
              <a:t>Assisting Researchers to move Beyond Academia</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346303"/>
            <a:ext cx="1612021" cy="1402541"/>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21" name="Rectangle 2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339866"/>
            <a:ext cx="1612019" cy="1408979"/>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1860717"/>
            <a:ext cx="8448155" cy="293859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C0FA927-7CC5-45D4-A716-365AA3FAC666}"/>
              </a:ext>
            </a:extLst>
          </p:cNvPr>
          <p:cNvSpPr>
            <a:spLocks noGrp="1"/>
          </p:cNvSpPr>
          <p:nvPr>
            <p:ph idx="1"/>
          </p:nvPr>
        </p:nvSpPr>
        <p:spPr>
          <a:xfrm>
            <a:off x="592092" y="2098789"/>
            <a:ext cx="7948297" cy="2462445"/>
          </a:xfrm>
        </p:spPr>
        <p:txBody>
          <a:bodyPr anchor="ctr">
            <a:normAutofit/>
          </a:bodyPr>
          <a:lstStyle/>
          <a:p>
            <a:pPr marL="0" indent="0">
              <a:buNone/>
            </a:pPr>
            <a:r>
              <a:rPr lang="en-IE" sz="2025" dirty="0"/>
              <a:t>“Had I not taken part in your programme, I don’t think I ever would have had the confidence (or the know-how) to apply for my current role. I am currently working with (company name omitted) as a Senior Engineer, Biomedical Engineering and have been super happy here for the past 10 months.  I look forward to what the future holds for me..“</a:t>
            </a:r>
          </a:p>
          <a:p>
            <a:pPr marL="0" indent="0">
              <a:buNone/>
            </a:pPr>
            <a:r>
              <a:rPr lang="en-IE" sz="2025" b="1" i="1" dirty="0"/>
              <a:t>Participant Feedback</a:t>
            </a:r>
          </a:p>
          <a:p>
            <a:endParaRPr lang="en-IE" sz="2025" dirty="0"/>
          </a:p>
        </p:txBody>
      </p:sp>
    </p:spTree>
    <p:extLst>
      <p:ext uri="{BB962C8B-B14F-4D97-AF65-F5344CB8AC3E}">
        <p14:creationId xmlns:p14="http://schemas.microsoft.com/office/powerpoint/2010/main" val="87300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3"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4"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6516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5"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6"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72728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57"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04995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8D614EC-D525-4DF4-A1C1-5805BA91F879}"/>
              </a:ext>
            </a:extLst>
          </p:cNvPr>
          <p:cNvSpPr>
            <a:spLocks noGrp="1"/>
          </p:cNvSpPr>
          <p:nvPr>
            <p:ph type="title"/>
          </p:nvPr>
        </p:nvSpPr>
        <p:spPr>
          <a:xfrm>
            <a:off x="350041" y="440142"/>
            <a:ext cx="2401025" cy="2540623"/>
          </a:xfrm>
        </p:spPr>
        <p:txBody>
          <a:bodyPr vert="horz" lIns="68580" tIns="34290" rIns="68580" bIns="34290" rtlCol="0" anchor="b">
            <a:normAutofit/>
          </a:bodyPr>
          <a:lstStyle/>
          <a:p>
            <a:pPr algn="r"/>
            <a:r>
              <a:rPr lang="en-US" sz="3000" b="1" dirty="0">
                <a:solidFill>
                  <a:srgbClr val="FFFFFF"/>
                </a:solidFill>
              </a:rPr>
              <a:t>CARDEA</a:t>
            </a:r>
          </a:p>
        </p:txBody>
      </p:sp>
      <p:sp>
        <p:nvSpPr>
          <p:cNvPr id="3" name="Content Placeholder 2">
            <a:extLst>
              <a:ext uri="{FF2B5EF4-FFF2-40B4-BE49-F238E27FC236}">
                <a16:creationId xmlns:a16="http://schemas.microsoft.com/office/drawing/2014/main" id="{517F0FE3-4217-46B3-BDC4-FC77DC063A6C}"/>
              </a:ext>
            </a:extLst>
          </p:cNvPr>
          <p:cNvSpPr>
            <a:spLocks noGrp="1"/>
          </p:cNvSpPr>
          <p:nvPr>
            <p:ph sz="half" idx="1"/>
          </p:nvPr>
        </p:nvSpPr>
        <p:spPr>
          <a:xfrm>
            <a:off x="3275771" y="487111"/>
            <a:ext cx="2627765" cy="4159535"/>
          </a:xfrm>
        </p:spPr>
        <p:txBody>
          <a:bodyPr vert="horz" lIns="68580" tIns="34290" rIns="68580" bIns="34290" rtlCol="0" anchor="ctr">
            <a:normAutofit/>
          </a:bodyPr>
          <a:lstStyle/>
          <a:p>
            <a:pPr marL="0" indent="0">
              <a:buNone/>
            </a:pPr>
            <a:r>
              <a:rPr lang="en-US" sz="2700" i="1" dirty="0"/>
              <a:t>Every new beginning comes from other beginnings end</a:t>
            </a:r>
          </a:p>
          <a:p>
            <a:pPr marL="0"/>
            <a:endParaRPr lang="en-US" sz="1500" i="1" dirty="0"/>
          </a:p>
          <a:p>
            <a:pPr marL="0" indent="0">
              <a:buNone/>
            </a:pPr>
            <a:r>
              <a:rPr lang="en-US" sz="1500" b="1" dirty="0"/>
              <a:t>Seneca the Elder</a:t>
            </a:r>
          </a:p>
        </p:txBody>
      </p:sp>
      <p:pic>
        <p:nvPicPr>
          <p:cNvPr id="6" name="Content Placeholder 5">
            <a:extLst>
              <a:ext uri="{FF2B5EF4-FFF2-40B4-BE49-F238E27FC236}">
                <a16:creationId xmlns:a16="http://schemas.microsoft.com/office/drawing/2014/main" id="{79812D79-B24F-45F2-993E-0E8AB4E200B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4546" r="4546"/>
          <a:stretch/>
        </p:blipFill>
        <p:spPr>
          <a:xfrm>
            <a:off x="6082127" y="713672"/>
            <a:ext cx="2711832" cy="3725066"/>
          </a:xfrm>
          <a:prstGeom prst="rect">
            <a:avLst/>
          </a:prstGeom>
        </p:spPr>
      </p:pic>
    </p:spTree>
    <p:extLst>
      <p:ext uri="{BB962C8B-B14F-4D97-AF65-F5344CB8AC3E}">
        <p14:creationId xmlns:p14="http://schemas.microsoft.com/office/powerpoint/2010/main" val="2866381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339C-F136-4171-B125-BE2669D4E8EC}"/>
              </a:ext>
            </a:extLst>
          </p:cNvPr>
          <p:cNvSpPr>
            <a:spLocks noGrp="1"/>
          </p:cNvSpPr>
          <p:nvPr>
            <p:ph type="title"/>
          </p:nvPr>
        </p:nvSpPr>
        <p:spPr>
          <a:xfrm>
            <a:off x="4990200" y="1047216"/>
            <a:ext cx="3754752" cy="994173"/>
          </a:xfrm>
        </p:spPr>
        <p:txBody>
          <a:bodyPr vert="horz" lIns="91440" tIns="45720" rIns="91440" bIns="45720" rtlCol="0" anchor="ctr">
            <a:normAutofit/>
          </a:bodyPr>
          <a:lstStyle/>
          <a:p>
            <a:pPr defTabSz="914400"/>
            <a:r>
              <a:rPr lang="en-US" sz="3100" b="1" kern="1200">
                <a:solidFill>
                  <a:schemeClr val="tx1"/>
                </a:solidFill>
                <a:latin typeface="+mj-lt"/>
                <a:ea typeface="+mj-ea"/>
                <a:cs typeface="+mj-cs"/>
              </a:rPr>
              <a:t>CARDEA – ARMA – THANK YOU</a:t>
            </a:r>
          </a:p>
        </p:txBody>
      </p:sp>
      <p:sp>
        <p:nvSpPr>
          <p:cNvPr id="12"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51435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1F7577E-233F-9B42-4E6C-C821EF4A1064}"/>
              </a:ext>
            </a:extLst>
          </p:cNvPr>
          <p:cNvPicPr>
            <a:picLocks noChangeAspect="1"/>
          </p:cNvPicPr>
          <p:nvPr/>
        </p:nvPicPr>
        <p:blipFill>
          <a:blip r:embed="rId2"/>
          <a:stretch>
            <a:fillRect/>
          </a:stretch>
        </p:blipFill>
        <p:spPr>
          <a:xfrm>
            <a:off x="273180" y="293796"/>
            <a:ext cx="3078957" cy="3456564"/>
          </a:xfrm>
          <a:prstGeom prst="rect">
            <a:avLst/>
          </a:prstGeom>
        </p:spPr>
      </p:pic>
      <p:sp>
        <p:nvSpPr>
          <p:cNvPr id="4" name="Content Placeholder 3">
            <a:extLst>
              <a:ext uri="{FF2B5EF4-FFF2-40B4-BE49-F238E27FC236}">
                <a16:creationId xmlns:a16="http://schemas.microsoft.com/office/drawing/2014/main" id="{BC7DC4D5-3CF8-4BD9-8CB5-FC5CA9E8B4E8}"/>
              </a:ext>
            </a:extLst>
          </p:cNvPr>
          <p:cNvSpPr>
            <a:spLocks noGrp="1"/>
          </p:cNvSpPr>
          <p:nvPr>
            <p:ph sz="half" idx="2"/>
          </p:nvPr>
        </p:nvSpPr>
        <p:spPr>
          <a:xfrm>
            <a:off x="4993533" y="2153986"/>
            <a:ext cx="3754752" cy="2386263"/>
          </a:xfrm>
        </p:spPr>
        <p:txBody>
          <a:bodyPr vert="horz" lIns="91440" tIns="45720" rIns="91440" bIns="45720" rtlCol="0" anchor="t">
            <a:normAutofit/>
          </a:bodyPr>
          <a:lstStyle/>
          <a:p>
            <a:pPr marL="0" indent="-228600" defTabSz="914400"/>
            <a:endParaRPr lang="en-US" sz="1400" dirty="0"/>
          </a:p>
          <a:p>
            <a:pPr marL="0" indent="-228600" defTabSz="914400"/>
            <a:endParaRPr lang="en-US" sz="1400" dirty="0"/>
          </a:p>
          <a:p>
            <a:pPr marL="0" indent="-228600" defTabSz="914400"/>
            <a:endParaRPr lang="en-US" sz="1400" dirty="0"/>
          </a:p>
          <a:p>
            <a:pPr marL="0" indent="0" defTabSz="914400">
              <a:buNone/>
            </a:pPr>
            <a:r>
              <a:rPr lang="en-US" sz="1400" dirty="0"/>
              <a:t>TODAY IS A GOOD DAY FOR RESEARCH MANAGERS!</a:t>
            </a:r>
          </a:p>
        </p:txBody>
      </p:sp>
    </p:spTree>
    <p:extLst>
      <p:ext uri="{BB962C8B-B14F-4D97-AF65-F5344CB8AC3E}">
        <p14:creationId xmlns:p14="http://schemas.microsoft.com/office/powerpoint/2010/main" val="29604304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tmp/beautiful_ai_exports/2516fc13-950d-4c3e-a1b3-df8352048b2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tmp/beautiful_ai_exports/d956bdea-7d1b-4b08-9bc6-c5f481e631f0.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tmp/beautiful_ai_exports/d956bdea-7d1b-4b08-9bc6-c5f481e631f0.1.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tmp/beautiful_ai_exports/77d0f5ec-d26d-4f5c-b8ed-931365d3a790.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tmp/beautiful_ai_exports/908b056a-3eae-449c-b373-7edb0c7368b0.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tmp/beautiful_ai_exports/2a96b214-46ae-4685-8377-a56a2926fb51.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555</Words>
  <Application>Microsoft Office PowerPoint</Application>
  <PresentationFormat>Presentazione su schermo (16:9)</PresentationFormat>
  <Paragraphs>87</Paragraphs>
  <Slides>35</Slides>
  <Notes>24</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35</vt:i4>
      </vt:variant>
    </vt:vector>
  </HeadingPairs>
  <TitlesOfParts>
    <vt:vector size="41" baseType="lpstr">
      <vt:lpstr>Arial</vt:lpstr>
      <vt:lpstr>Bahnschrift SemiBold SemiConden</vt:lpstr>
      <vt:lpstr>Calibri</vt:lpstr>
      <vt:lpstr>Calibri Light</vt:lpstr>
      <vt:lpstr>Office Theme</vt:lpstr>
      <vt:lpstr>1_Office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CARDEA</vt:lpstr>
      <vt:lpstr>What it stands for</vt:lpstr>
      <vt:lpstr>Presentazione standard di PowerPoint</vt:lpstr>
      <vt:lpstr>Proven Track Record</vt:lpstr>
      <vt:lpstr>Synergy</vt:lpstr>
      <vt:lpstr>The Challenge</vt:lpstr>
      <vt:lpstr>Priority deliverables</vt:lpstr>
      <vt:lpstr>Initial Survey Results from 36 participating countries (n = 528) </vt:lpstr>
      <vt:lpstr>Initial Survey Results from 36 participating countries </vt:lpstr>
      <vt:lpstr>Presentazione standard di PowerPoint</vt:lpstr>
      <vt:lpstr>The Odyssey Programme Assisting Researchers to move Beyond Academia</vt:lpstr>
      <vt:lpstr>CARDEA</vt:lpstr>
      <vt:lpstr>CARDEA – ARMA – THANK YOU</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Paolo Saporito</cp:lastModifiedBy>
  <cp:revision>5</cp:revision>
  <dcterms:created xsi:type="dcterms:W3CDTF">2022-10-28T14:51:01Z</dcterms:created>
  <dcterms:modified xsi:type="dcterms:W3CDTF">2023-05-24T13:52:12Z</dcterms:modified>
</cp:coreProperties>
</file>